
<file path=[Content_Types].xml><?xml version="1.0" encoding="utf-8"?>
<Types xmlns="http://schemas.openxmlformats.org/package/2006/content-types">
  <Default Extension="png" ContentType="image/png"/>
  <Default Extension="xlsm" ContentType="application/vnd.ms-excel.sheet.macroEnabled.12"/>
  <Default Extension="emf" ContentType="image/x-emf"/>
  <Default Extension="jpeg" ContentType="image/jpeg"/>
  <Default Extension="webp" ContentType="image/webp"/>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82" r:id="rId3"/>
  </p:sldMasterIdLst>
  <p:notesMasterIdLst>
    <p:notesMasterId r:id="rId94"/>
  </p:notesMasterIdLst>
  <p:handoutMasterIdLst>
    <p:handoutMasterId r:id="rId95"/>
  </p:handoutMasterIdLst>
  <p:sldIdLst>
    <p:sldId id="256" r:id="rId4"/>
    <p:sldId id="509" r:id="rId5"/>
    <p:sldId id="519" r:id="rId6"/>
    <p:sldId id="277" r:id="rId7"/>
    <p:sldId id="517" r:id="rId8"/>
    <p:sldId id="516" r:id="rId9"/>
    <p:sldId id="518" r:id="rId10"/>
    <p:sldId id="515" r:id="rId11"/>
    <p:sldId id="514" r:id="rId12"/>
    <p:sldId id="293" r:id="rId13"/>
    <p:sldId id="380" r:id="rId14"/>
    <p:sldId id="294" r:id="rId15"/>
    <p:sldId id="381" r:id="rId16"/>
    <p:sldId id="382" r:id="rId17"/>
    <p:sldId id="383" r:id="rId18"/>
    <p:sldId id="295" r:id="rId19"/>
    <p:sldId id="503" r:id="rId20"/>
    <p:sldId id="260" r:id="rId21"/>
    <p:sldId id="505" r:id="rId22"/>
    <p:sldId id="504" r:id="rId23"/>
    <p:sldId id="463" r:id="rId24"/>
    <p:sldId id="495" r:id="rId25"/>
    <p:sldId id="496" r:id="rId26"/>
    <p:sldId id="394" r:id="rId27"/>
    <p:sldId id="497" r:id="rId28"/>
    <p:sldId id="446" r:id="rId29"/>
    <p:sldId id="403" r:id="rId30"/>
    <p:sldId id="404" r:id="rId31"/>
    <p:sldId id="405" r:id="rId32"/>
    <p:sldId id="406" r:id="rId33"/>
    <p:sldId id="498" r:id="rId34"/>
    <p:sldId id="499" r:id="rId35"/>
    <p:sldId id="500" r:id="rId36"/>
    <p:sldId id="501" r:id="rId37"/>
    <p:sldId id="502" r:id="rId38"/>
    <p:sldId id="410" r:id="rId39"/>
    <p:sldId id="507" r:id="rId40"/>
    <p:sldId id="494" r:id="rId41"/>
    <p:sldId id="506" r:id="rId42"/>
    <p:sldId id="436" r:id="rId43"/>
    <p:sldId id="422" r:id="rId44"/>
    <p:sldId id="438" r:id="rId45"/>
    <p:sldId id="437" r:id="rId46"/>
    <p:sldId id="439" r:id="rId47"/>
    <p:sldId id="423" r:id="rId48"/>
    <p:sldId id="418" r:id="rId49"/>
    <p:sldId id="424" r:id="rId50"/>
    <p:sldId id="419" r:id="rId51"/>
    <p:sldId id="420" r:id="rId52"/>
    <p:sldId id="430" r:id="rId53"/>
    <p:sldId id="442" r:id="rId54"/>
    <p:sldId id="443" r:id="rId55"/>
    <p:sldId id="470" r:id="rId56"/>
    <p:sldId id="472" r:id="rId57"/>
    <p:sldId id="471" r:id="rId58"/>
    <p:sldId id="445" r:id="rId59"/>
    <p:sldId id="508" r:id="rId60"/>
    <p:sldId id="444" r:id="rId61"/>
    <p:sldId id="510" r:id="rId62"/>
    <p:sldId id="292" r:id="rId63"/>
    <p:sldId id="278" r:id="rId64"/>
    <p:sldId id="289" r:id="rId65"/>
    <p:sldId id="384" r:id="rId66"/>
    <p:sldId id="290" r:id="rId67"/>
    <p:sldId id="363" r:id="rId68"/>
    <p:sldId id="386" r:id="rId69"/>
    <p:sldId id="387" r:id="rId70"/>
    <p:sldId id="297" r:id="rId71"/>
    <p:sldId id="389" r:id="rId72"/>
    <p:sldId id="388" r:id="rId73"/>
    <p:sldId id="390" r:id="rId74"/>
    <p:sldId id="296" r:id="rId75"/>
    <p:sldId id="511" r:id="rId76"/>
    <p:sldId id="279" r:id="rId77"/>
    <p:sldId id="280" r:id="rId78"/>
    <p:sldId id="283" r:id="rId79"/>
    <p:sldId id="257" r:id="rId80"/>
    <p:sldId id="512" r:id="rId81"/>
    <p:sldId id="284" r:id="rId82"/>
    <p:sldId id="392" r:id="rId83"/>
    <p:sldId id="393" r:id="rId84"/>
    <p:sldId id="285" r:id="rId85"/>
    <p:sldId id="396" r:id="rId86"/>
    <p:sldId id="286" r:id="rId87"/>
    <p:sldId id="395" r:id="rId88"/>
    <p:sldId id="287" r:id="rId89"/>
    <p:sldId id="513" r:id="rId90"/>
    <p:sldId id="476" r:id="rId91"/>
    <p:sldId id="475" r:id="rId92"/>
    <p:sldId id="493" r:id="rId93"/>
  </p:sldIdLst>
  <p:sldSz cx="9144000" cy="6858000" type="screen4x3"/>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řední styl 2 – zvýraznění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714" autoAdjust="0"/>
  </p:normalViewPr>
  <p:slideViewPr>
    <p:cSldViewPr>
      <p:cViewPr varScale="1">
        <p:scale>
          <a:sx n="153" d="100"/>
          <a:sy n="153" d="100"/>
        </p:scale>
        <p:origin x="1992" y="100"/>
      </p:cViewPr>
      <p:guideLst>
        <p:guide orient="horz" pos="2160"/>
        <p:guide pos="2880"/>
      </p:guideLst>
    </p:cSldViewPr>
  </p:slideViewPr>
  <p:outlineViewPr>
    <p:cViewPr>
      <p:scale>
        <a:sx n="33" d="100"/>
        <a:sy n="33" d="100"/>
      </p:scale>
      <p:origin x="0" y="98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Macro-Enabled_Worksheet.xlsm"/></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manualLayout>
          <c:layoutTarget val="inner"/>
          <c:xMode val="edge"/>
          <c:yMode val="edge"/>
          <c:x val="0.23450126749158373"/>
          <c:y val="0.27941226563917859"/>
          <c:w val="0.59289159927900004"/>
          <c:h val="0.49896834785504801"/>
        </c:manualLayout>
      </c:layout>
      <c:doughnutChart>
        <c:varyColors val="1"/>
        <c:ser>
          <c:idx val="0"/>
          <c:order val="0"/>
          <c:tx>
            <c:strRef>
              <c:f>Sheet1!$B$1</c:f>
              <c:strCache>
                <c:ptCount val="1"/>
                <c:pt idx="0">
                  <c:v>Sales</c:v>
                </c:pt>
              </c:strCache>
            </c:strRef>
          </c:tx>
          <c:spPr>
            <a:ln>
              <a:noFill/>
            </a:ln>
          </c:spPr>
          <c:dPt>
            <c:idx val="0"/>
            <c:bubble3D val="0"/>
            <c:spPr>
              <a:solidFill>
                <a:schemeClr val="bg1">
                  <a:lumMod val="50000"/>
                </a:schemeClr>
              </a:solidFill>
              <a:ln>
                <a:noFill/>
              </a:ln>
            </c:spPr>
            <c:extLst>
              <c:ext xmlns:c16="http://schemas.microsoft.com/office/drawing/2014/chart" uri="{C3380CC4-5D6E-409C-BE32-E72D297353CC}">
                <c16:uniqueId val="{00000001-03D6-42B1-8A17-F891FFCC85CD}"/>
              </c:ext>
            </c:extLst>
          </c:dPt>
          <c:dPt>
            <c:idx val="1"/>
            <c:bubble3D val="0"/>
            <c:spPr>
              <a:solidFill>
                <a:schemeClr val="bg1">
                  <a:lumMod val="65000"/>
                </a:schemeClr>
              </a:solidFill>
              <a:ln>
                <a:noFill/>
              </a:ln>
            </c:spPr>
            <c:extLst>
              <c:ext xmlns:c16="http://schemas.microsoft.com/office/drawing/2014/chart" uri="{C3380CC4-5D6E-409C-BE32-E72D297353CC}">
                <c16:uniqueId val="{00000003-03D6-42B1-8A17-F891FFCC85CD}"/>
              </c:ext>
            </c:extLst>
          </c:dPt>
          <c:dPt>
            <c:idx val="2"/>
            <c:bubble3D val="0"/>
            <c:spPr>
              <a:solidFill>
                <a:schemeClr val="bg1">
                  <a:lumMod val="75000"/>
                </a:schemeClr>
              </a:solidFill>
              <a:ln>
                <a:noFill/>
              </a:ln>
            </c:spPr>
            <c:extLst>
              <c:ext xmlns:c16="http://schemas.microsoft.com/office/drawing/2014/chart" uri="{C3380CC4-5D6E-409C-BE32-E72D297353CC}">
                <c16:uniqueId val="{00000005-03D6-42B1-8A17-F891FFCC85CD}"/>
              </c:ext>
            </c:extLst>
          </c:dPt>
          <c:dPt>
            <c:idx val="3"/>
            <c:bubble3D val="0"/>
            <c:spPr>
              <a:solidFill>
                <a:schemeClr val="bg1">
                  <a:lumMod val="85000"/>
                </a:schemeClr>
              </a:solidFill>
              <a:ln>
                <a:noFill/>
              </a:ln>
            </c:spPr>
            <c:extLst>
              <c:ext xmlns:c16="http://schemas.microsoft.com/office/drawing/2014/chart" uri="{C3380CC4-5D6E-409C-BE32-E72D297353CC}">
                <c16:uniqueId val="{00000007-03D6-42B1-8A17-F891FFCC85CD}"/>
              </c:ext>
            </c:extLst>
          </c:dPt>
          <c:dPt>
            <c:idx val="4"/>
            <c:bubble3D val="0"/>
            <c:spPr>
              <a:solidFill>
                <a:srgbClr val="D61E04"/>
              </a:solidFill>
              <a:ln>
                <a:noFill/>
              </a:ln>
            </c:spPr>
            <c:extLst>
              <c:ext xmlns:c16="http://schemas.microsoft.com/office/drawing/2014/chart" uri="{C3380CC4-5D6E-409C-BE32-E72D297353CC}">
                <c16:uniqueId val="{00000009-03D6-42B1-8A17-F891FFCC85CD}"/>
              </c:ext>
            </c:extLst>
          </c:dPt>
          <c:dPt>
            <c:idx val="5"/>
            <c:bubble3D val="0"/>
            <c:spPr>
              <a:solidFill>
                <a:srgbClr val="FC6652"/>
              </a:solidFill>
              <a:ln>
                <a:noFill/>
              </a:ln>
            </c:spPr>
            <c:extLst>
              <c:ext xmlns:c16="http://schemas.microsoft.com/office/drawing/2014/chart" uri="{C3380CC4-5D6E-409C-BE32-E72D297353CC}">
                <c16:uniqueId val="{0000000B-03D6-42B1-8A17-F891FFCC85CD}"/>
              </c:ext>
            </c:extLst>
          </c:dPt>
          <c:dPt>
            <c:idx val="6"/>
            <c:bubble3D val="0"/>
            <c:spPr>
              <a:solidFill>
                <a:srgbClr val="FD8777"/>
              </a:solidFill>
              <a:ln>
                <a:noFill/>
              </a:ln>
            </c:spPr>
            <c:extLst>
              <c:ext xmlns:c16="http://schemas.microsoft.com/office/drawing/2014/chart" uri="{C3380CC4-5D6E-409C-BE32-E72D297353CC}">
                <c16:uniqueId val="{0000000D-03D6-42B1-8A17-F891FFCC85CD}"/>
              </c:ext>
            </c:extLst>
          </c:dPt>
          <c:dPt>
            <c:idx val="7"/>
            <c:bubble3D val="0"/>
            <c:spPr>
              <a:solidFill>
                <a:srgbClr val="FEC0B8"/>
              </a:solidFill>
              <a:ln>
                <a:noFill/>
              </a:ln>
            </c:spPr>
            <c:extLst>
              <c:ext xmlns:c16="http://schemas.microsoft.com/office/drawing/2014/chart" uri="{C3380CC4-5D6E-409C-BE32-E72D297353CC}">
                <c16:uniqueId val="{0000000F-03D6-42B1-8A17-F891FFCC85CD}"/>
              </c:ext>
            </c:extLst>
          </c:dPt>
          <c:dLbls>
            <c:dLbl>
              <c:idx val="3"/>
              <c:tx>
                <c:rich>
                  <a:bodyPr/>
                  <a:lstStyle/>
                  <a:p>
                    <a:fld id="{424171D6-7C2B-48A3-85A7-BDA605F563F2}" type="VALUE">
                      <a:rPr lang="en-US">
                        <a:solidFill>
                          <a:schemeClr val="bg1">
                            <a:lumMod val="65000"/>
                          </a:schemeClr>
                        </a:solidFill>
                      </a:rPr>
                      <a:pPr/>
                      <a:t>[HODNOTA]</a:t>
                    </a:fld>
                    <a:endParaRPr lang="cs-CZ"/>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03D6-42B1-8A17-F891FFCC85CD}"/>
                </c:ext>
              </c:extLst>
            </c:dLbl>
            <c:spPr>
              <a:effectLst/>
            </c:spPr>
            <c:txPr>
              <a:bodyPr/>
              <a:lstStyle/>
              <a:p>
                <a:pPr>
                  <a:defRPr lang="cs-CZ" sz="800" b="1">
                    <a:solidFill>
                      <a:schemeClr val="bg1"/>
                    </a:solidFill>
                  </a:defRPr>
                </a:pPr>
                <a:endParaRPr lang="cs-CZ"/>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Sheet1!$A$2:$A$9</c:f>
              <c:strCache>
                <c:ptCount val="8"/>
                <c:pt idx="0">
                  <c:v>1st input</c:v>
                </c:pt>
                <c:pt idx="1">
                  <c:v>2nd input</c:v>
                </c:pt>
                <c:pt idx="2">
                  <c:v>3rd input</c:v>
                </c:pt>
                <c:pt idx="3">
                  <c:v>4th input</c:v>
                </c:pt>
                <c:pt idx="4">
                  <c:v>5th input</c:v>
                </c:pt>
                <c:pt idx="5">
                  <c:v>6th input</c:v>
                </c:pt>
                <c:pt idx="6">
                  <c:v>7th input</c:v>
                </c:pt>
                <c:pt idx="7">
                  <c:v>8th input</c:v>
                </c:pt>
              </c:strCache>
            </c:strRef>
          </c:cat>
          <c:val>
            <c:numRef>
              <c:f>Sheet1!$B$2:$B$9</c:f>
              <c:numCache>
                <c:formatCode>General</c:formatCode>
                <c:ptCount val="8"/>
                <c:pt idx="0">
                  <c:v>8.1999999999999993</c:v>
                </c:pt>
                <c:pt idx="1">
                  <c:v>3.2</c:v>
                </c:pt>
                <c:pt idx="2">
                  <c:v>1.4</c:v>
                </c:pt>
                <c:pt idx="3">
                  <c:v>1.2</c:v>
                </c:pt>
                <c:pt idx="4">
                  <c:v>8.1999999999999993</c:v>
                </c:pt>
                <c:pt idx="5">
                  <c:v>3.2</c:v>
                </c:pt>
                <c:pt idx="6">
                  <c:v>8.1999999999999993</c:v>
                </c:pt>
                <c:pt idx="7">
                  <c:v>3.2</c:v>
                </c:pt>
              </c:numCache>
            </c:numRef>
          </c:val>
          <c:extLst>
            <c:ext xmlns:c16="http://schemas.microsoft.com/office/drawing/2014/chart" uri="{C3380CC4-5D6E-409C-BE32-E72D297353CC}">
              <c16:uniqueId val="{00000010-03D6-42B1-8A17-F891FFCC85CD}"/>
            </c:ext>
          </c:extLst>
        </c:ser>
        <c:dLbls>
          <c:showLegendKey val="0"/>
          <c:showVal val="0"/>
          <c:showCatName val="0"/>
          <c:showSerName val="0"/>
          <c:showPercent val="1"/>
          <c:showBubbleSize val="0"/>
          <c:showLeaderLines val="1"/>
        </c:dLbls>
        <c:firstSliceAng val="0"/>
        <c:holeSize val="77"/>
      </c:doughnutChart>
    </c:plotArea>
    <c:legend>
      <c:legendPos val="b"/>
      <c:layout>
        <c:manualLayout>
          <c:xMode val="edge"/>
          <c:yMode val="edge"/>
          <c:x val="0.11006899578331956"/>
          <c:y val="0.80258435593527944"/>
          <c:w val="0.82673595976836767"/>
          <c:h val="0.17259398863620498"/>
        </c:manualLayout>
      </c:layout>
      <c:overlay val="0"/>
      <c:txPr>
        <a:bodyPr/>
        <a:lstStyle/>
        <a:p>
          <a:pPr>
            <a:defRPr lang="cs-CZ" sz="1100" b="1" i="0">
              <a:solidFill>
                <a:srgbClr val="767776"/>
              </a:solidFill>
              <a:latin typeface="Arial CE"/>
              <a:cs typeface="Arial CE"/>
            </a:defRPr>
          </a:pPr>
          <a:endParaRPr lang="cs-CZ"/>
        </a:p>
      </c:txPr>
    </c:legend>
    <c:plotVisOnly val="1"/>
    <c:dispBlanksAs val="zero"/>
    <c:showDLblsOverMax val="0"/>
  </c:chart>
  <c:spPr>
    <a:noFill/>
    <a:ln>
      <a:noFill/>
    </a:ln>
  </c:spPr>
  <c:txPr>
    <a:bodyPr/>
    <a:lstStyle/>
    <a:p>
      <a:pPr>
        <a:defRPr sz="1800"/>
      </a:pPr>
      <a:endParaRPr lang="cs-CZ"/>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235114928433404E-2"/>
          <c:y val="9.3112208882304995E-2"/>
          <c:w val="0.48413564065242798"/>
          <c:h val="0.70683242047529204"/>
        </c:manualLayout>
      </c:layout>
      <c:bubbleChart>
        <c:varyColors val="0"/>
        <c:ser>
          <c:idx val="1"/>
          <c:order val="2"/>
          <c:tx>
            <c:strRef>
              <c:f>Sheet1!$A$2</c:f>
              <c:strCache>
                <c:ptCount val="1"/>
                <c:pt idx="0">
                  <c:v>other 1</c:v>
                </c:pt>
              </c:strCache>
            </c:strRef>
          </c:tx>
          <c:spPr>
            <a:solidFill>
              <a:srgbClr val="FC6652"/>
            </a:solidFill>
            <a:ln w="30966">
              <a:noFill/>
            </a:ln>
          </c:spPr>
          <c:invertIfNegative val="1"/>
          <c:xVal>
            <c:strRef>
              <c:f>Sheet1!$B$1:$E$1</c:f>
              <c:strCache>
                <c:ptCount val="4"/>
                <c:pt idx="0">
                  <c:v>1. čtvrt.</c:v>
                </c:pt>
                <c:pt idx="1">
                  <c:v>2. čtvrt.</c:v>
                </c:pt>
                <c:pt idx="2">
                  <c:v>3. čtvrt.</c:v>
                </c:pt>
                <c:pt idx="3">
                  <c:v>4. čtvrt.</c:v>
                </c:pt>
              </c:strCache>
            </c:strRef>
          </c:xVal>
          <c:yVal>
            <c:numRef>
              <c:f>Sheet1!$B$2:$C$2</c:f>
              <c:numCache>
                <c:formatCode>General</c:formatCode>
                <c:ptCount val="2"/>
                <c:pt idx="0">
                  <c:v>22</c:v>
                </c:pt>
                <c:pt idx="1">
                  <c:v>55</c:v>
                </c:pt>
              </c:numCache>
            </c:numRef>
          </c:yVal>
          <c:bubbleSize>
            <c:numRef>
              <c:f>Sheet1!$B$2:$E$2</c:f>
              <c:numCache>
                <c:formatCode>General</c:formatCode>
                <c:ptCount val="4"/>
                <c:pt idx="0">
                  <c:v>22</c:v>
                </c:pt>
                <c:pt idx="1">
                  <c:v>55</c:v>
                </c:pt>
                <c:pt idx="2">
                  <c:v>12</c:v>
                </c:pt>
                <c:pt idx="3">
                  <c:v>12</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w="30966">
                    <a:noFill/>
                  </a:ln>
                </c14:spPr>
              </c14:invertSolidFillFmt>
            </c:ext>
            <c:ext xmlns:c16="http://schemas.microsoft.com/office/drawing/2014/chart" uri="{C3380CC4-5D6E-409C-BE32-E72D297353CC}">
              <c16:uniqueId val="{00000000-20F8-4E78-B67C-C2275F0D9CB0}"/>
            </c:ext>
          </c:extLst>
        </c:ser>
        <c:dLbls>
          <c:showLegendKey val="0"/>
          <c:showVal val="0"/>
          <c:showCatName val="0"/>
          <c:showSerName val="0"/>
          <c:showPercent val="0"/>
          <c:showBubbleSize val="0"/>
        </c:dLbls>
        <c:bubbleScale val="100"/>
        <c:showNegBubbles val="0"/>
        <c:sizeRepresents val="w"/>
        <c:axId val="58948224"/>
        <c:axId val="58958208"/>
      </c:bubbleChart>
      <c:bubbleChart>
        <c:varyColors val="0"/>
        <c:ser>
          <c:idx val="0"/>
          <c:order val="0"/>
          <c:tx>
            <c:strRef>
              <c:f>Sheet1!$A$4</c:f>
              <c:strCache>
                <c:ptCount val="1"/>
                <c:pt idx="0">
                  <c:v>other 2</c:v>
                </c:pt>
              </c:strCache>
            </c:strRef>
          </c:tx>
          <c:spPr>
            <a:solidFill>
              <a:srgbClr val="D61E04"/>
            </a:solidFill>
            <a:ln w="30966">
              <a:noFill/>
            </a:ln>
          </c:spPr>
          <c:invertIfNegative val="1"/>
          <c:xVal>
            <c:strRef>
              <c:f>Sheet1!$B$1:$E$1</c:f>
              <c:strCache>
                <c:ptCount val="4"/>
                <c:pt idx="0">
                  <c:v>1. čtvrt.</c:v>
                </c:pt>
                <c:pt idx="1">
                  <c:v>2. čtvrt.</c:v>
                </c:pt>
                <c:pt idx="2">
                  <c:v>3. čtvrt.</c:v>
                </c:pt>
                <c:pt idx="3">
                  <c:v>4. čtvrt.</c:v>
                </c:pt>
              </c:strCache>
            </c:strRef>
          </c:xVal>
          <c:yVal>
            <c:numRef>
              <c:f>Sheet1!$B$4:$C$4</c:f>
              <c:numCache>
                <c:formatCode>General</c:formatCode>
                <c:ptCount val="2"/>
                <c:pt idx="0">
                  <c:v>3</c:v>
                </c:pt>
                <c:pt idx="1">
                  <c:v>30</c:v>
                </c:pt>
              </c:numCache>
            </c:numRef>
          </c:yVal>
          <c:bubbleSize>
            <c:numRef>
              <c:f>Sheet1!$B$4:$E$4</c:f>
              <c:numCache>
                <c:formatCode>General</c:formatCode>
                <c:ptCount val="4"/>
                <c:pt idx="0">
                  <c:v>3</c:v>
                </c:pt>
                <c:pt idx="1">
                  <c:v>30</c:v>
                </c:pt>
                <c:pt idx="2">
                  <c:v>90</c:v>
                </c:pt>
                <c:pt idx="3">
                  <c:v>25</c:v>
                </c:pt>
              </c:numCache>
            </c:numRef>
          </c:bubbleSize>
          <c:bubble3D val="0"/>
          <c:extLst>
            <c:ext xmlns:c14="http://schemas.microsoft.com/office/drawing/2007/8/2/chart" uri="{6F2FDCE9-48DA-4B69-8628-5D25D57E5C99}">
              <c14:invertSolidFillFmt>
                <c14:spPr xmlns:c14="http://schemas.microsoft.com/office/drawing/2007/8/2/chart">
                  <a:solidFill>
                    <a:srgbClr val="FFFFFF"/>
                  </a:solidFill>
                  <a:ln w="30966">
                    <a:noFill/>
                  </a:ln>
                </c14:spPr>
              </c14:invertSolidFillFmt>
            </c:ext>
            <c:ext xmlns:c16="http://schemas.microsoft.com/office/drawing/2014/chart" uri="{C3380CC4-5D6E-409C-BE32-E72D297353CC}">
              <c16:uniqueId val="{00000001-20F8-4E78-B67C-C2275F0D9CB0}"/>
            </c:ext>
          </c:extLst>
        </c:ser>
        <c:ser>
          <c:idx val="2"/>
          <c:order val="1"/>
          <c:tx>
            <c:strRef>
              <c:f>Sheet1!$A$3</c:f>
              <c:strCache>
                <c:ptCount val="1"/>
                <c:pt idx="0">
                  <c:v>other 3</c:v>
                </c:pt>
              </c:strCache>
            </c:strRef>
          </c:tx>
          <c:spPr>
            <a:solidFill>
              <a:srgbClr val="FD8777"/>
            </a:solidFill>
            <a:ln w="25400">
              <a:noFill/>
            </a:ln>
          </c:spPr>
          <c:invertIfNegative val="0"/>
          <c:xVal>
            <c:strRef>
              <c:f>Sheet1!$B$1:$C$1</c:f>
              <c:strCache>
                <c:ptCount val="2"/>
                <c:pt idx="0">
                  <c:v>1. čtvrt.</c:v>
                </c:pt>
                <c:pt idx="1">
                  <c:v>2. čtvrt.</c:v>
                </c:pt>
              </c:strCache>
            </c:strRef>
          </c:xVal>
          <c:yVal>
            <c:numRef>
              <c:f>Sheet1!$B$3:$C$3</c:f>
              <c:numCache>
                <c:formatCode>General</c:formatCode>
                <c:ptCount val="2"/>
                <c:pt idx="0">
                  <c:v>20</c:v>
                </c:pt>
                <c:pt idx="1">
                  <c:v>15</c:v>
                </c:pt>
              </c:numCache>
            </c:numRef>
          </c:yVal>
          <c:bubbleSize>
            <c:numRef>
              <c:f>Sheet1!$B$3:$C$3</c:f>
              <c:numCache>
                <c:formatCode>General</c:formatCode>
                <c:ptCount val="2"/>
                <c:pt idx="0">
                  <c:v>20</c:v>
                </c:pt>
                <c:pt idx="1">
                  <c:v>15</c:v>
                </c:pt>
              </c:numCache>
            </c:numRef>
          </c:bubbleSize>
          <c:bubble3D val="0"/>
          <c:extLst>
            <c:ext xmlns:c16="http://schemas.microsoft.com/office/drawing/2014/chart" uri="{C3380CC4-5D6E-409C-BE32-E72D297353CC}">
              <c16:uniqueId val="{00000002-20F8-4E78-B67C-C2275F0D9CB0}"/>
            </c:ext>
          </c:extLst>
        </c:ser>
        <c:ser>
          <c:idx val="3"/>
          <c:order val="3"/>
          <c:tx>
            <c:strRef>
              <c:f>Sheet1!$A$5</c:f>
              <c:strCache>
                <c:ptCount val="1"/>
                <c:pt idx="0">
                  <c:v>other 4</c:v>
                </c:pt>
              </c:strCache>
            </c:strRef>
          </c:tx>
          <c:spPr>
            <a:solidFill>
              <a:srgbClr val="FEC0B8"/>
            </a:solidFill>
            <a:ln w="25400">
              <a:noFill/>
            </a:ln>
          </c:spPr>
          <c:invertIfNegative val="0"/>
          <c:xVal>
            <c:strRef>
              <c:f>Sheet1!$B$1:$C$1</c:f>
              <c:strCache>
                <c:ptCount val="2"/>
                <c:pt idx="0">
                  <c:v>1. čtvrt.</c:v>
                </c:pt>
                <c:pt idx="1">
                  <c:v>2. čtvrt.</c:v>
                </c:pt>
              </c:strCache>
            </c:strRef>
          </c:xVal>
          <c:yVal>
            <c:numRef>
              <c:f>Sheet1!$B$5:$C$5</c:f>
              <c:numCache>
                <c:formatCode>General</c:formatCode>
                <c:ptCount val="2"/>
                <c:pt idx="0">
                  <c:v>12</c:v>
                </c:pt>
                <c:pt idx="1">
                  <c:v>20</c:v>
                </c:pt>
              </c:numCache>
            </c:numRef>
          </c:yVal>
          <c:bubbleSize>
            <c:numRef>
              <c:f>Sheet1!$B$5:$C$5</c:f>
              <c:numCache>
                <c:formatCode>General</c:formatCode>
                <c:ptCount val="2"/>
                <c:pt idx="0">
                  <c:v>12</c:v>
                </c:pt>
                <c:pt idx="1">
                  <c:v>20</c:v>
                </c:pt>
              </c:numCache>
            </c:numRef>
          </c:bubbleSize>
          <c:bubble3D val="0"/>
          <c:extLst>
            <c:ext xmlns:c16="http://schemas.microsoft.com/office/drawing/2014/chart" uri="{C3380CC4-5D6E-409C-BE32-E72D297353CC}">
              <c16:uniqueId val="{00000003-20F8-4E78-B67C-C2275F0D9CB0}"/>
            </c:ext>
          </c:extLst>
        </c:ser>
        <c:ser>
          <c:idx val="4"/>
          <c:order val="4"/>
          <c:tx>
            <c:strRef>
              <c:f>Sheet1!$A$6</c:f>
              <c:strCache>
                <c:ptCount val="1"/>
                <c:pt idx="0">
                  <c:v>REBCO 1</c:v>
                </c:pt>
              </c:strCache>
            </c:strRef>
          </c:tx>
          <c:spPr>
            <a:solidFill>
              <a:schemeClr val="bg1">
                <a:lumMod val="50000"/>
              </a:schemeClr>
            </a:solidFill>
            <a:ln w="3175">
              <a:solidFill>
                <a:srgbClr val="000000"/>
              </a:solidFill>
            </a:ln>
          </c:spPr>
          <c:invertIfNegative val="0"/>
          <c:xVal>
            <c:strRef>
              <c:f>Sheet1!$B$1:$C$1</c:f>
              <c:strCache>
                <c:ptCount val="2"/>
                <c:pt idx="0">
                  <c:v>1. čtvrt.</c:v>
                </c:pt>
                <c:pt idx="1">
                  <c:v>2. čtvrt.</c:v>
                </c:pt>
              </c:strCache>
            </c:strRef>
          </c:xVal>
          <c:yVal>
            <c:numRef>
              <c:f>Sheet1!$B$6:$C$6</c:f>
              <c:numCache>
                <c:formatCode>General</c:formatCode>
                <c:ptCount val="2"/>
                <c:pt idx="0">
                  <c:v>100</c:v>
                </c:pt>
                <c:pt idx="1">
                  <c:v>4</c:v>
                </c:pt>
              </c:numCache>
            </c:numRef>
          </c:yVal>
          <c:bubbleSize>
            <c:numRef>
              <c:f>Sheet1!$B$6:$C$6</c:f>
              <c:numCache>
                <c:formatCode>General</c:formatCode>
                <c:ptCount val="2"/>
                <c:pt idx="0">
                  <c:v>100</c:v>
                </c:pt>
                <c:pt idx="1">
                  <c:v>4</c:v>
                </c:pt>
              </c:numCache>
            </c:numRef>
          </c:bubbleSize>
          <c:bubble3D val="0"/>
          <c:extLst>
            <c:ext xmlns:c16="http://schemas.microsoft.com/office/drawing/2014/chart" uri="{C3380CC4-5D6E-409C-BE32-E72D297353CC}">
              <c16:uniqueId val="{00000004-20F8-4E78-B67C-C2275F0D9CB0}"/>
            </c:ext>
          </c:extLst>
        </c:ser>
        <c:ser>
          <c:idx val="5"/>
          <c:order val="5"/>
          <c:tx>
            <c:strRef>
              <c:f>Sheet1!$A$7</c:f>
              <c:strCache>
                <c:ptCount val="1"/>
                <c:pt idx="0">
                  <c:v>REBCO 2</c:v>
                </c:pt>
              </c:strCache>
            </c:strRef>
          </c:tx>
          <c:spPr>
            <a:solidFill>
              <a:schemeClr val="bg1">
                <a:lumMod val="65000"/>
              </a:schemeClr>
            </a:solidFill>
            <a:ln w="3175">
              <a:solidFill>
                <a:srgbClr val="000000"/>
              </a:solidFill>
            </a:ln>
          </c:spPr>
          <c:invertIfNegative val="0"/>
          <c:dPt>
            <c:idx val="1"/>
            <c:invertIfNegative val="0"/>
            <c:bubble3D val="0"/>
            <c:spPr>
              <a:solidFill>
                <a:schemeClr val="bg1">
                  <a:lumMod val="75000"/>
                </a:schemeClr>
              </a:solidFill>
              <a:ln w="3175">
                <a:solidFill>
                  <a:srgbClr val="000000"/>
                </a:solidFill>
              </a:ln>
            </c:spPr>
            <c:extLst>
              <c:ext xmlns:c16="http://schemas.microsoft.com/office/drawing/2014/chart" uri="{C3380CC4-5D6E-409C-BE32-E72D297353CC}">
                <c16:uniqueId val="{00000006-20F8-4E78-B67C-C2275F0D9CB0}"/>
              </c:ext>
            </c:extLst>
          </c:dPt>
          <c:xVal>
            <c:strRef>
              <c:f>Sheet1!$B$1:$C$1</c:f>
              <c:strCache>
                <c:ptCount val="2"/>
                <c:pt idx="0">
                  <c:v>1. čtvrt.</c:v>
                </c:pt>
                <c:pt idx="1">
                  <c:v>2. čtvrt.</c:v>
                </c:pt>
              </c:strCache>
            </c:strRef>
          </c:xVal>
          <c:yVal>
            <c:numRef>
              <c:f>Sheet1!$B$7:$C$7</c:f>
              <c:numCache>
                <c:formatCode>General</c:formatCode>
                <c:ptCount val="2"/>
                <c:pt idx="0">
                  <c:v>80</c:v>
                </c:pt>
                <c:pt idx="1">
                  <c:v>75</c:v>
                </c:pt>
              </c:numCache>
            </c:numRef>
          </c:yVal>
          <c:bubbleSize>
            <c:numRef>
              <c:f>Sheet1!$B$7:$C$7</c:f>
              <c:numCache>
                <c:formatCode>General</c:formatCode>
                <c:ptCount val="2"/>
                <c:pt idx="0">
                  <c:v>80</c:v>
                </c:pt>
                <c:pt idx="1">
                  <c:v>75</c:v>
                </c:pt>
              </c:numCache>
            </c:numRef>
          </c:bubbleSize>
          <c:bubble3D val="0"/>
          <c:extLst>
            <c:ext xmlns:c16="http://schemas.microsoft.com/office/drawing/2014/chart" uri="{C3380CC4-5D6E-409C-BE32-E72D297353CC}">
              <c16:uniqueId val="{00000007-20F8-4E78-B67C-C2275F0D9CB0}"/>
            </c:ext>
          </c:extLst>
        </c:ser>
        <c:ser>
          <c:idx val="6"/>
          <c:order val="6"/>
          <c:tx>
            <c:strRef>
              <c:f>Sheet1!$A$8</c:f>
              <c:strCache>
                <c:ptCount val="1"/>
                <c:pt idx="0">
                  <c:v>REBCO 3</c:v>
                </c:pt>
              </c:strCache>
            </c:strRef>
          </c:tx>
          <c:spPr>
            <a:solidFill>
              <a:schemeClr val="bg1">
                <a:lumMod val="65000"/>
              </a:schemeClr>
            </a:solidFill>
            <a:ln w="3175">
              <a:solidFill>
                <a:srgbClr val="000000"/>
              </a:solidFill>
            </a:ln>
          </c:spPr>
          <c:invertIfNegative val="0"/>
          <c:xVal>
            <c:strRef>
              <c:f>Sheet1!$B$1:$C$1</c:f>
              <c:strCache>
                <c:ptCount val="2"/>
                <c:pt idx="0">
                  <c:v>1. čtvrt.</c:v>
                </c:pt>
                <c:pt idx="1">
                  <c:v>2. čtvrt.</c:v>
                </c:pt>
              </c:strCache>
            </c:strRef>
          </c:xVal>
          <c:yVal>
            <c:numRef>
              <c:f>Sheet1!$B$8:$C$8</c:f>
              <c:numCache>
                <c:formatCode>General</c:formatCode>
                <c:ptCount val="2"/>
                <c:pt idx="0">
                  <c:v>55</c:v>
                </c:pt>
                <c:pt idx="1">
                  <c:v>55</c:v>
                </c:pt>
              </c:numCache>
            </c:numRef>
          </c:yVal>
          <c:bubbleSize>
            <c:numRef>
              <c:f>Sheet1!$B$8:$C$8</c:f>
              <c:numCache>
                <c:formatCode>General</c:formatCode>
                <c:ptCount val="2"/>
                <c:pt idx="0">
                  <c:v>55</c:v>
                </c:pt>
                <c:pt idx="1">
                  <c:v>55</c:v>
                </c:pt>
              </c:numCache>
            </c:numRef>
          </c:bubbleSize>
          <c:bubble3D val="0"/>
          <c:extLst>
            <c:ext xmlns:c16="http://schemas.microsoft.com/office/drawing/2014/chart" uri="{C3380CC4-5D6E-409C-BE32-E72D297353CC}">
              <c16:uniqueId val="{00000008-20F8-4E78-B67C-C2275F0D9CB0}"/>
            </c:ext>
          </c:extLst>
        </c:ser>
        <c:ser>
          <c:idx val="7"/>
          <c:order val="7"/>
          <c:tx>
            <c:strRef>
              <c:f>Sheet1!$A$9</c:f>
              <c:strCache>
                <c:ptCount val="1"/>
                <c:pt idx="0">
                  <c:v>REBCO 4</c:v>
                </c:pt>
              </c:strCache>
            </c:strRef>
          </c:tx>
          <c:spPr>
            <a:solidFill>
              <a:schemeClr val="bg1">
                <a:lumMod val="75000"/>
              </a:schemeClr>
            </a:solidFill>
            <a:ln w="3175">
              <a:solidFill>
                <a:srgbClr val="000000"/>
              </a:solidFill>
            </a:ln>
          </c:spPr>
          <c:invertIfNegative val="0"/>
          <c:xVal>
            <c:strRef>
              <c:f>Sheet1!$B$1:$C$1</c:f>
              <c:strCache>
                <c:ptCount val="2"/>
                <c:pt idx="0">
                  <c:v>1. čtvrt.</c:v>
                </c:pt>
                <c:pt idx="1">
                  <c:v>2. čtvrt.</c:v>
                </c:pt>
              </c:strCache>
            </c:strRef>
          </c:xVal>
          <c:yVal>
            <c:numRef>
              <c:f>Sheet1!$B$8:$C$8</c:f>
              <c:numCache>
                <c:formatCode>General</c:formatCode>
                <c:ptCount val="2"/>
                <c:pt idx="0">
                  <c:v>55</c:v>
                </c:pt>
                <c:pt idx="1">
                  <c:v>55</c:v>
                </c:pt>
              </c:numCache>
            </c:numRef>
          </c:yVal>
          <c:bubbleSize>
            <c:numRef>
              <c:f>Sheet1!$B$9:$C$9</c:f>
              <c:numCache>
                <c:formatCode>General</c:formatCode>
                <c:ptCount val="2"/>
                <c:pt idx="0">
                  <c:v>25</c:v>
                </c:pt>
                <c:pt idx="1">
                  <c:v>10</c:v>
                </c:pt>
              </c:numCache>
            </c:numRef>
          </c:bubbleSize>
          <c:bubble3D val="0"/>
          <c:extLst>
            <c:ext xmlns:c16="http://schemas.microsoft.com/office/drawing/2014/chart" uri="{C3380CC4-5D6E-409C-BE32-E72D297353CC}">
              <c16:uniqueId val="{00000009-20F8-4E78-B67C-C2275F0D9CB0}"/>
            </c:ext>
          </c:extLst>
        </c:ser>
        <c:dLbls>
          <c:showLegendKey val="0"/>
          <c:showVal val="0"/>
          <c:showCatName val="0"/>
          <c:showSerName val="0"/>
          <c:showPercent val="0"/>
          <c:showBubbleSize val="0"/>
        </c:dLbls>
        <c:bubbleScale val="100"/>
        <c:showNegBubbles val="0"/>
        <c:axId val="58959744"/>
        <c:axId val="58961280"/>
      </c:bubbleChart>
      <c:valAx>
        <c:axId val="58948224"/>
        <c:scaling>
          <c:orientation val="minMax"/>
          <c:max val="6"/>
        </c:scaling>
        <c:delete val="0"/>
        <c:axPos val="b"/>
        <c:numFmt formatCode="General" sourceLinked="1"/>
        <c:majorTickMark val="out"/>
        <c:minorTickMark val="none"/>
        <c:tickLblPos val="nextTo"/>
        <c:spPr>
          <a:ln w="30966">
            <a:solidFill>
              <a:srgbClr val="000000"/>
            </a:solidFill>
            <a:prstDash val="solid"/>
          </a:ln>
        </c:spPr>
        <c:txPr>
          <a:bodyPr rot="0" vert="horz"/>
          <a:lstStyle/>
          <a:p>
            <a:pPr>
              <a:defRPr/>
            </a:pPr>
            <a:endParaRPr lang="cs-CZ"/>
          </a:p>
        </c:txPr>
        <c:crossAx val="58958208"/>
        <c:crosses val="autoZero"/>
        <c:crossBetween val="midCat"/>
        <c:majorUnit val="2"/>
        <c:minorUnit val="0.1"/>
      </c:valAx>
      <c:valAx>
        <c:axId val="58958208"/>
        <c:scaling>
          <c:orientation val="minMax"/>
          <c:max val="120"/>
          <c:min val="0"/>
        </c:scaling>
        <c:delete val="0"/>
        <c:axPos val="l"/>
        <c:numFmt formatCode="General" sourceLinked="1"/>
        <c:majorTickMark val="out"/>
        <c:minorTickMark val="none"/>
        <c:tickLblPos val="high"/>
        <c:spPr>
          <a:ln w="30966">
            <a:solidFill>
              <a:srgbClr val="000000"/>
            </a:solidFill>
            <a:prstDash val="solid"/>
          </a:ln>
        </c:spPr>
        <c:txPr>
          <a:bodyPr rot="0" vert="horz"/>
          <a:lstStyle/>
          <a:p>
            <a:pPr>
              <a:defRPr/>
            </a:pPr>
            <a:endParaRPr lang="cs-CZ"/>
          </a:p>
        </c:txPr>
        <c:crossAx val="58948224"/>
        <c:crossesAt val="6"/>
        <c:crossBetween val="midCat"/>
        <c:minorUnit val="2"/>
      </c:valAx>
      <c:valAx>
        <c:axId val="58959744"/>
        <c:scaling>
          <c:orientation val="minMax"/>
        </c:scaling>
        <c:delete val="1"/>
        <c:axPos val="b"/>
        <c:majorTickMark val="out"/>
        <c:minorTickMark val="none"/>
        <c:tickLblPos val="nextTo"/>
        <c:crossAx val="58961280"/>
        <c:crosses val="autoZero"/>
        <c:crossBetween val="midCat"/>
      </c:valAx>
      <c:valAx>
        <c:axId val="58961280"/>
        <c:scaling>
          <c:orientation val="minMax"/>
        </c:scaling>
        <c:delete val="1"/>
        <c:axPos val="r"/>
        <c:numFmt formatCode="General" sourceLinked="1"/>
        <c:majorTickMark val="out"/>
        <c:minorTickMark val="none"/>
        <c:tickLblPos val="nextTo"/>
        <c:crossAx val="58959744"/>
        <c:crosses val="max"/>
        <c:crossBetween val="midCat"/>
      </c:valAx>
      <c:spPr>
        <a:noFill/>
        <a:ln w="30966">
          <a:noFill/>
        </a:ln>
      </c:spPr>
    </c:plotArea>
    <c:legend>
      <c:legendPos val="r"/>
      <c:layout>
        <c:manualLayout>
          <c:xMode val="edge"/>
          <c:yMode val="edge"/>
          <c:x val="0.68481493751837963"/>
          <c:y val="0.29059630725286617"/>
          <c:w val="0.28348520437532088"/>
          <c:h val="0.70446229527092186"/>
        </c:manualLayout>
      </c:layout>
      <c:overlay val="0"/>
      <c:spPr>
        <a:noFill/>
        <a:ln w="30966">
          <a:noFill/>
        </a:ln>
      </c:spPr>
      <c:txPr>
        <a:bodyPr/>
        <a:lstStyle/>
        <a:p>
          <a:pPr>
            <a:defRPr sz="1100"/>
          </a:pPr>
          <a:endParaRPr lang="cs-CZ"/>
        </a:p>
      </c:txPr>
    </c:legend>
    <c:plotVisOnly val="1"/>
    <c:dispBlanksAs val="gap"/>
    <c:showDLblsOverMax val="0"/>
  </c:chart>
  <c:spPr>
    <a:noFill/>
    <a:ln>
      <a:noFill/>
    </a:ln>
  </c:spPr>
  <c:txPr>
    <a:bodyPr/>
    <a:lstStyle/>
    <a:p>
      <a:pPr>
        <a:defRPr sz="1400" b="1" i="0" u="none" strike="noStrike" baseline="0">
          <a:solidFill>
            <a:schemeClr val="tx1"/>
          </a:solidFill>
          <a:latin typeface="Arial"/>
          <a:ea typeface="Arial"/>
          <a:cs typeface="Arial"/>
        </a:defRPr>
      </a:pPr>
      <a:endParaRPr lang="cs-CZ"/>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lang="cs-CZ" sz="2400" b="1" i="0">
                <a:solidFill>
                  <a:srgbClr val="767776"/>
                </a:solidFill>
                <a:latin typeface="Arial CE"/>
                <a:cs typeface="Arial CE"/>
              </a:defRPr>
            </a:pPr>
            <a:r>
              <a:rPr lang="en-US" sz="2400" b="1" i="0" dirty="0">
                <a:solidFill>
                  <a:srgbClr val="767776"/>
                </a:solidFill>
                <a:latin typeface="Arial CE"/>
                <a:cs typeface="Arial CE"/>
              </a:rPr>
              <a:t>Chart name</a:t>
            </a:r>
          </a:p>
        </c:rich>
      </c:tx>
      <c:layout>
        <c:manualLayout>
          <c:xMode val="edge"/>
          <c:yMode val="edge"/>
          <c:x val="0.63827779668007756"/>
          <c:y val="0.29860903981545117"/>
        </c:manualLayout>
      </c:layout>
      <c:overlay val="0"/>
    </c:title>
    <c:autoTitleDeleted val="0"/>
    <c:plotArea>
      <c:layout>
        <c:manualLayout>
          <c:layoutTarget val="inner"/>
          <c:xMode val="edge"/>
          <c:yMode val="edge"/>
          <c:x val="3.8021880885690099E-2"/>
          <c:y val="9.54893044655203E-2"/>
          <c:w val="0.41642098438185299"/>
          <c:h val="0.82287165491623104"/>
        </c:manualLayout>
      </c:layout>
      <c:doughnutChart>
        <c:varyColors val="1"/>
        <c:ser>
          <c:idx val="0"/>
          <c:order val="0"/>
          <c:tx>
            <c:strRef>
              <c:f>Sheet1!$B$1</c:f>
              <c:strCache>
                <c:ptCount val="1"/>
                <c:pt idx="0">
                  <c:v>Sales</c:v>
                </c:pt>
              </c:strCache>
            </c:strRef>
          </c:tx>
          <c:spPr>
            <a:ln>
              <a:noFill/>
            </a:ln>
          </c:spPr>
          <c:dPt>
            <c:idx val="0"/>
            <c:bubble3D val="0"/>
            <c:spPr>
              <a:solidFill>
                <a:srgbClr val="D61E04"/>
              </a:solidFill>
              <a:ln>
                <a:noFill/>
              </a:ln>
            </c:spPr>
            <c:extLst>
              <c:ext xmlns:c16="http://schemas.microsoft.com/office/drawing/2014/chart" uri="{C3380CC4-5D6E-409C-BE32-E72D297353CC}">
                <c16:uniqueId val="{00000001-6740-484A-BC9B-7476DF40B49F}"/>
              </c:ext>
            </c:extLst>
          </c:dPt>
          <c:dPt>
            <c:idx val="1"/>
            <c:bubble3D val="0"/>
            <c:spPr>
              <a:solidFill>
                <a:srgbClr val="FC6652"/>
              </a:solidFill>
              <a:ln>
                <a:noFill/>
              </a:ln>
            </c:spPr>
            <c:extLst>
              <c:ext xmlns:c16="http://schemas.microsoft.com/office/drawing/2014/chart" uri="{C3380CC4-5D6E-409C-BE32-E72D297353CC}">
                <c16:uniqueId val="{00000003-6740-484A-BC9B-7476DF40B49F}"/>
              </c:ext>
            </c:extLst>
          </c:dPt>
          <c:dPt>
            <c:idx val="2"/>
            <c:bubble3D val="0"/>
            <c:spPr>
              <a:solidFill>
                <a:srgbClr val="FD8777"/>
              </a:solidFill>
              <a:ln>
                <a:noFill/>
              </a:ln>
            </c:spPr>
            <c:extLst>
              <c:ext xmlns:c16="http://schemas.microsoft.com/office/drawing/2014/chart" uri="{C3380CC4-5D6E-409C-BE32-E72D297353CC}">
                <c16:uniqueId val="{00000005-6740-484A-BC9B-7476DF40B49F}"/>
              </c:ext>
            </c:extLst>
          </c:dPt>
          <c:dPt>
            <c:idx val="3"/>
            <c:bubble3D val="0"/>
            <c:spPr>
              <a:solidFill>
                <a:srgbClr val="FEC0B8"/>
              </a:solidFill>
              <a:ln>
                <a:noFill/>
              </a:ln>
            </c:spPr>
            <c:extLst>
              <c:ext xmlns:c16="http://schemas.microsoft.com/office/drawing/2014/chart" uri="{C3380CC4-5D6E-409C-BE32-E72D297353CC}">
                <c16:uniqueId val="{00000007-6740-484A-BC9B-7476DF40B49F}"/>
              </c:ext>
            </c:extLst>
          </c:dPt>
          <c:dPt>
            <c:idx val="4"/>
            <c:bubble3D val="0"/>
            <c:spPr>
              <a:solidFill>
                <a:schemeClr val="bg1">
                  <a:lumMod val="50000"/>
                </a:schemeClr>
              </a:solidFill>
              <a:ln>
                <a:noFill/>
              </a:ln>
            </c:spPr>
            <c:extLst>
              <c:ext xmlns:c16="http://schemas.microsoft.com/office/drawing/2014/chart" uri="{C3380CC4-5D6E-409C-BE32-E72D297353CC}">
                <c16:uniqueId val="{00000009-6740-484A-BC9B-7476DF40B49F}"/>
              </c:ext>
            </c:extLst>
          </c:dPt>
          <c:dPt>
            <c:idx val="5"/>
            <c:bubble3D val="0"/>
            <c:spPr>
              <a:solidFill>
                <a:schemeClr val="bg1">
                  <a:lumMod val="65000"/>
                </a:schemeClr>
              </a:solidFill>
              <a:ln>
                <a:noFill/>
              </a:ln>
            </c:spPr>
            <c:extLst>
              <c:ext xmlns:c16="http://schemas.microsoft.com/office/drawing/2014/chart" uri="{C3380CC4-5D6E-409C-BE32-E72D297353CC}">
                <c16:uniqueId val="{0000000B-6740-484A-BC9B-7476DF40B49F}"/>
              </c:ext>
            </c:extLst>
          </c:dPt>
          <c:dPt>
            <c:idx val="6"/>
            <c:bubble3D val="0"/>
            <c:spPr>
              <a:solidFill>
                <a:schemeClr val="bg1">
                  <a:lumMod val="75000"/>
                </a:schemeClr>
              </a:solidFill>
              <a:ln>
                <a:noFill/>
              </a:ln>
            </c:spPr>
            <c:extLst>
              <c:ext xmlns:c16="http://schemas.microsoft.com/office/drawing/2014/chart" uri="{C3380CC4-5D6E-409C-BE32-E72D297353CC}">
                <c16:uniqueId val="{0000000D-6740-484A-BC9B-7476DF40B49F}"/>
              </c:ext>
            </c:extLst>
          </c:dPt>
          <c:dPt>
            <c:idx val="7"/>
            <c:bubble3D val="0"/>
            <c:spPr>
              <a:solidFill>
                <a:schemeClr val="bg1">
                  <a:lumMod val="85000"/>
                </a:schemeClr>
              </a:solidFill>
              <a:ln>
                <a:noFill/>
              </a:ln>
            </c:spPr>
            <c:extLst>
              <c:ext xmlns:c16="http://schemas.microsoft.com/office/drawing/2014/chart" uri="{C3380CC4-5D6E-409C-BE32-E72D297353CC}">
                <c16:uniqueId val="{0000000F-6740-484A-BC9B-7476DF40B49F}"/>
              </c:ext>
            </c:extLst>
          </c:dPt>
          <c:cat>
            <c:strRef>
              <c:f>Sheet1!$A$2:$A$9</c:f>
              <c:strCache>
                <c:ptCount val="8"/>
                <c:pt idx="0">
                  <c:v>1st input</c:v>
                </c:pt>
                <c:pt idx="1">
                  <c:v>2nd input</c:v>
                </c:pt>
                <c:pt idx="2">
                  <c:v>3rd input</c:v>
                </c:pt>
                <c:pt idx="3">
                  <c:v>4th input</c:v>
                </c:pt>
                <c:pt idx="4">
                  <c:v>5th input</c:v>
                </c:pt>
                <c:pt idx="5">
                  <c:v>6th input</c:v>
                </c:pt>
                <c:pt idx="6">
                  <c:v>7th input</c:v>
                </c:pt>
                <c:pt idx="7">
                  <c:v>8th input</c:v>
                </c:pt>
              </c:strCache>
            </c:strRef>
          </c:cat>
          <c:val>
            <c:numRef>
              <c:f>Sheet1!$B$2:$B$9</c:f>
              <c:numCache>
                <c:formatCode>General</c:formatCode>
                <c:ptCount val="8"/>
                <c:pt idx="0">
                  <c:v>8.1999999999999993</c:v>
                </c:pt>
                <c:pt idx="1">
                  <c:v>3.2</c:v>
                </c:pt>
                <c:pt idx="2">
                  <c:v>1.4</c:v>
                </c:pt>
                <c:pt idx="3">
                  <c:v>1.2</c:v>
                </c:pt>
                <c:pt idx="4">
                  <c:v>8.1999999999999993</c:v>
                </c:pt>
                <c:pt idx="5">
                  <c:v>3.2</c:v>
                </c:pt>
                <c:pt idx="6">
                  <c:v>1.4</c:v>
                </c:pt>
                <c:pt idx="7">
                  <c:v>1.2</c:v>
                </c:pt>
              </c:numCache>
            </c:numRef>
          </c:val>
          <c:extLst>
            <c:ext xmlns:c16="http://schemas.microsoft.com/office/drawing/2014/chart" uri="{C3380CC4-5D6E-409C-BE32-E72D297353CC}">
              <c16:uniqueId val="{00000010-6740-484A-BC9B-7476DF40B49F}"/>
            </c:ext>
          </c:extLst>
        </c:ser>
        <c:dLbls>
          <c:showLegendKey val="0"/>
          <c:showVal val="0"/>
          <c:showCatName val="0"/>
          <c:showSerName val="0"/>
          <c:showPercent val="0"/>
          <c:showBubbleSize val="0"/>
          <c:showLeaderLines val="0"/>
        </c:dLbls>
        <c:firstSliceAng val="0"/>
        <c:holeSize val="82"/>
      </c:doughnutChart>
    </c:plotArea>
    <c:legend>
      <c:legendPos val="r"/>
      <c:layout>
        <c:manualLayout>
          <c:xMode val="edge"/>
          <c:yMode val="edge"/>
          <c:x val="0.58445981984331563"/>
          <c:y val="0.4191217175508356"/>
          <c:w val="0.40032484903206589"/>
          <c:h val="0.481260260296206"/>
        </c:manualLayout>
      </c:layout>
      <c:overlay val="1"/>
      <c:txPr>
        <a:bodyPr/>
        <a:lstStyle/>
        <a:p>
          <a:pPr>
            <a:defRPr lang="cs-CZ" sz="1600" b="1" i="0">
              <a:solidFill>
                <a:srgbClr val="767776"/>
              </a:solidFill>
              <a:latin typeface="Arial CE"/>
              <a:cs typeface="Arial CE"/>
            </a:defRPr>
          </a:pPr>
          <a:endParaRPr lang="cs-CZ"/>
        </a:p>
      </c:txPr>
    </c:legend>
    <c:plotVisOnly val="1"/>
    <c:dispBlanksAs val="zero"/>
    <c:showDLblsOverMax val="0"/>
  </c:chart>
  <c:spPr>
    <a:ln>
      <a:noFill/>
    </a:ln>
  </c:spPr>
  <c:txPr>
    <a:bodyPr/>
    <a:lstStyle/>
    <a:p>
      <a:pPr>
        <a:defRPr sz="1800"/>
      </a:pPr>
      <a:endParaRPr lang="cs-CZ"/>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0"/>
    <c:plotArea>
      <c:layout>
        <c:manualLayout>
          <c:layoutTarget val="inner"/>
          <c:xMode val="edge"/>
          <c:yMode val="edge"/>
          <c:x val="6.2875137279947105E-2"/>
          <c:y val="3.3237452710613902E-2"/>
          <c:w val="0.876397510346557"/>
          <c:h val="0.67239829862894995"/>
        </c:manualLayout>
      </c:layout>
      <c:barChart>
        <c:barDir val="col"/>
        <c:grouping val="clustered"/>
        <c:varyColors val="0"/>
        <c:ser>
          <c:idx val="0"/>
          <c:order val="0"/>
          <c:tx>
            <c:strRef>
              <c:f>Sheet1!$B$1</c:f>
              <c:strCache>
                <c:ptCount val="1"/>
                <c:pt idx="0">
                  <c:v>Series 1</c:v>
                </c:pt>
              </c:strCache>
            </c:strRef>
          </c:tx>
          <c:spPr>
            <a:solidFill>
              <a:schemeClr val="bg1">
                <a:lumMod val="50000"/>
              </a:schemeClr>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505-4980-BE74-592D01D821D4}"/>
            </c:ext>
          </c:extLst>
        </c:ser>
        <c:ser>
          <c:idx val="1"/>
          <c:order val="1"/>
          <c:tx>
            <c:strRef>
              <c:f>Sheet1!$C$1</c:f>
              <c:strCache>
                <c:ptCount val="1"/>
                <c:pt idx="0">
                  <c:v>Series 2</c:v>
                </c:pt>
              </c:strCache>
            </c:strRef>
          </c:tx>
          <c:spPr>
            <a:solidFill>
              <a:schemeClr val="bg1">
                <a:lumMod val="65000"/>
              </a:scheme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505-4980-BE74-592D01D821D4}"/>
            </c:ext>
          </c:extLst>
        </c:ser>
        <c:ser>
          <c:idx val="2"/>
          <c:order val="2"/>
          <c:tx>
            <c:strRef>
              <c:f>Sheet1!$D$1</c:f>
              <c:strCache>
                <c:ptCount val="1"/>
                <c:pt idx="0">
                  <c:v>Series 3</c:v>
                </c:pt>
              </c:strCache>
            </c:strRef>
          </c:tx>
          <c:spPr>
            <a:solidFill>
              <a:schemeClr val="bg1">
                <a:lumMod val="75000"/>
              </a:schemeClr>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505-4980-BE74-592D01D821D4}"/>
            </c:ext>
          </c:extLst>
        </c:ser>
        <c:ser>
          <c:idx val="3"/>
          <c:order val="3"/>
          <c:tx>
            <c:strRef>
              <c:f>Sheet1!$E$1</c:f>
              <c:strCache>
                <c:ptCount val="1"/>
                <c:pt idx="0">
                  <c:v>Series 4</c:v>
                </c:pt>
              </c:strCache>
            </c:strRef>
          </c:tx>
          <c:spPr>
            <a:solidFill>
              <a:srgbClr val="D61E0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B505-4980-BE74-592D01D821D4}"/>
            </c:ext>
          </c:extLst>
        </c:ser>
        <c:ser>
          <c:idx val="4"/>
          <c:order val="4"/>
          <c:tx>
            <c:strRef>
              <c:f>Sheet1!$F$1</c:f>
              <c:strCache>
                <c:ptCount val="1"/>
                <c:pt idx="0">
                  <c:v>Series 5</c:v>
                </c:pt>
              </c:strCache>
            </c:strRef>
          </c:tx>
          <c:spPr>
            <a:solidFill>
              <a:srgbClr val="FC6652"/>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4-B505-4980-BE74-592D01D821D4}"/>
            </c:ext>
          </c:extLst>
        </c:ser>
        <c:ser>
          <c:idx val="5"/>
          <c:order val="5"/>
          <c:tx>
            <c:strRef>
              <c:f>Sheet1!$G$1</c:f>
              <c:strCache>
                <c:ptCount val="1"/>
                <c:pt idx="0">
                  <c:v>Series 6</c:v>
                </c:pt>
              </c:strCache>
            </c:strRef>
          </c:tx>
          <c:spPr>
            <a:solidFill>
              <a:srgbClr val="FD8777"/>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5-B505-4980-BE74-592D01D821D4}"/>
            </c:ext>
          </c:extLst>
        </c:ser>
        <c:dLbls>
          <c:showLegendKey val="0"/>
          <c:showVal val="0"/>
          <c:showCatName val="0"/>
          <c:showSerName val="0"/>
          <c:showPercent val="0"/>
          <c:showBubbleSize val="0"/>
        </c:dLbls>
        <c:gapWidth val="40"/>
        <c:axId val="57657984"/>
        <c:axId val="57667968"/>
      </c:barChart>
      <c:catAx>
        <c:axId val="57657984"/>
        <c:scaling>
          <c:orientation val="minMax"/>
        </c:scaling>
        <c:delete val="0"/>
        <c:axPos val="b"/>
        <c:numFmt formatCode="General" sourceLinked="0"/>
        <c:majorTickMark val="out"/>
        <c:minorTickMark val="none"/>
        <c:tickLblPos val="nextTo"/>
        <c:spPr>
          <a:ln>
            <a:solidFill>
              <a:schemeClr val="bg1">
                <a:lumMod val="50000"/>
              </a:schemeClr>
            </a:solidFill>
          </a:ln>
        </c:spPr>
        <c:txPr>
          <a:bodyPr/>
          <a:lstStyle/>
          <a:p>
            <a:pPr>
              <a:defRPr lang="cs-CZ" sz="900" b="1" i="0">
                <a:solidFill>
                  <a:srgbClr val="767776"/>
                </a:solidFill>
                <a:latin typeface="Arial CE"/>
                <a:cs typeface="Arial CE"/>
              </a:defRPr>
            </a:pPr>
            <a:endParaRPr lang="cs-CZ"/>
          </a:p>
        </c:txPr>
        <c:crossAx val="57667968"/>
        <c:crosses val="autoZero"/>
        <c:auto val="1"/>
        <c:lblAlgn val="ctr"/>
        <c:lblOffset val="100"/>
        <c:noMultiLvlLbl val="0"/>
      </c:catAx>
      <c:valAx>
        <c:axId val="57667968"/>
        <c:scaling>
          <c:orientation val="minMax"/>
        </c:scaling>
        <c:delete val="0"/>
        <c:axPos val="l"/>
        <c:numFmt formatCode="General" sourceLinked="1"/>
        <c:majorTickMark val="out"/>
        <c:minorTickMark val="none"/>
        <c:tickLblPos val="nextTo"/>
        <c:txPr>
          <a:bodyPr/>
          <a:lstStyle/>
          <a:p>
            <a:pPr>
              <a:defRPr lang="cs-CZ" sz="1400" b="1" i="0">
                <a:solidFill>
                  <a:srgbClr val="767776"/>
                </a:solidFill>
                <a:latin typeface="Arial CE"/>
                <a:cs typeface="Arial CE"/>
              </a:defRPr>
            </a:pPr>
            <a:endParaRPr lang="cs-CZ"/>
          </a:p>
        </c:txPr>
        <c:crossAx val="57657984"/>
        <c:crosses val="autoZero"/>
        <c:crossBetween val="between"/>
      </c:valAx>
      <c:spPr>
        <a:noFill/>
        <a:ln>
          <a:solidFill>
            <a:schemeClr val="bg1"/>
          </a:solidFill>
        </a:ln>
      </c:spPr>
    </c:plotArea>
    <c:legend>
      <c:legendPos val="r"/>
      <c:layout>
        <c:manualLayout>
          <c:xMode val="edge"/>
          <c:yMode val="edge"/>
          <c:x val="1.6989381378284232E-2"/>
          <c:y val="0.87669317050638884"/>
          <c:w val="0.68485134088410049"/>
          <c:h val="0.12330682949361117"/>
        </c:manualLayout>
      </c:layout>
      <c:overlay val="0"/>
      <c:spPr>
        <a:ln>
          <a:noFill/>
        </a:ln>
      </c:spPr>
      <c:txPr>
        <a:bodyPr/>
        <a:lstStyle/>
        <a:p>
          <a:pPr>
            <a:defRPr lang="cs-CZ" sz="1000" b="1" i="0">
              <a:solidFill>
                <a:srgbClr val="767776"/>
              </a:solidFill>
              <a:latin typeface="Arial CE"/>
              <a:cs typeface="Arial CE"/>
            </a:defRPr>
          </a:pPr>
          <a:endParaRPr lang="cs-CZ"/>
        </a:p>
      </c:txPr>
    </c:legend>
    <c:plotVisOnly val="1"/>
    <c:dispBlanksAs val="gap"/>
    <c:showDLblsOverMax val="0"/>
  </c:chart>
  <c:spPr>
    <a:ln>
      <a:noFill/>
    </a:ln>
  </c:spPr>
  <c:txPr>
    <a:bodyPr/>
    <a:lstStyle/>
    <a:p>
      <a:pPr>
        <a:defRPr sz="1800"/>
      </a:pPr>
      <a:endParaRPr lang="cs-CZ"/>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00161E-0F78-45E3-B275-149B82AF1AD3}" type="datetimeFigureOut">
              <a:rPr lang="cs-CZ" smtClean="0"/>
              <a:pPr/>
              <a:t>26.09.2022</a:t>
            </a:fld>
            <a:endParaRPr lang="cs-CZ"/>
          </a:p>
        </p:txBody>
      </p:sp>
      <p:sp>
        <p:nvSpPr>
          <p:cNvPr id="4" name="Zástupný symbol pro zápatí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898A22-A276-45C4-8BF6-24A1D0D2461E}" type="slidenum">
              <a:rPr lang="cs-CZ" smtClean="0"/>
              <a:pPr/>
              <a:t>‹#›</a:t>
            </a:fld>
            <a:endParaRPr lang="cs-CZ"/>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DEE1F2-EF03-47DD-986D-50F6D859B545}" type="datetimeFigureOut">
              <a:rPr lang="cs-CZ" smtClean="0"/>
              <a:pPr/>
              <a:t>26.09.2022</a:t>
            </a:fld>
            <a:endParaRPr lang="cs-CZ"/>
          </a:p>
        </p:txBody>
      </p:sp>
      <p:sp>
        <p:nvSpPr>
          <p:cNvPr id="4" name="Zástupný symbol pro obrázek snímk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34A86-F94F-4BEF-82FD-CA5B39AF7B5C}" type="slidenum">
              <a:rPr lang="cs-CZ" smtClean="0"/>
              <a:pPr/>
              <a:t>‹#›</a:t>
            </a:fld>
            <a:endParaRPr lang="cs-CZ"/>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a:p>
        </p:txBody>
      </p:sp>
      <p:sp>
        <p:nvSpPr>
          <p:cNvPr id="4" name="Zástupný symbol pro číslo snímku 3"/>
          <p:cNvSpPr>
            <a:spLocks noGrp="1"/>
          </p:cNvSpPr>
          <p:nvPr>
            <p:ph type="sldNum" sz="quarter" idx="10"/>
          </p:nvPr>
        </p:nvSpPr>
        <p:spPr/>
        <p:txBody>
          <a:bodyPr/>
          <a:lstStyle/>
          <a:p>
            <a:fld id="{74434A86-F94F-4BEF-82FD-CA5B39AF7B5C}" type="slidenum">
              <a:rPr lang="cs-CZ" smtClean="0"/>
              <a:pPr/>
              <a:t>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74434A86-F94F-4BEF-82FD-CA5B39AF7B5C}" type="slidenum">
              <a:rPr lang="cs-CZ" smtClean="0"/>
              <a:pPr/>
              <a:t>77</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chart" Target="../charts/chart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685800" y="2130425"/>
            <a:ext cx="7772400" cy="1470025"/>
          </a:xfrm>
        </p:spPr>
        <p:txBody>
          <a:bodyPr/>
          <a:lstStyle/>
          <a:p>
            <a:r>
              <a:rPr lang="cs-CZ"/>
              <a:t>Klepnutím lze upravit styl předlohy nadpisů.</a:t>
            </a:r>
          </a:p>
        </p:txBody>
      </p:sp>
      <p:sp>
        <p:nvSpPr>
          <p:cNvPr id="3" name="Podnadpis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cs-CZ"/>
              <a:t>Klepnutím lze upravit styl předlohy podnadpisů.</a:t>
            </a:r>
          </a:p>
        </p:txBody>
      </p:sp>
      <p:sp>
        <p:nvSpPr>
          <p:cNvPr id="4" name="Zástupný symbol pro datum 3"/>
          <p:cNvSpPr>
            <a:spLocks noGrp="1"/>
          </p:cNvSpPr>
          <p:nvPr>
            <p:ph type="dt" sz="half" idx="10"/>
          </p:nvPr>
        </p:nvSpPr>
        <p:spPr/>
        <p:txBody>
          <a:bodyPr/>
          <a:lstStyle/>
          <a:p>
            <a:fld id="{79A12C5D-CA99-441B-80B1-98193F87DE34}" type="datetime1">
              <a:rPr lang="cs-CZ" smtClean="0"/>
              <a:pPr/>
              <a:t>26.09.2022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Klepnutím lze upravit styl předlohy nadpisů.</a:t>
            </a:r>
          </a:p>
        </p:txBody>
      </p:sp>
      <p:sp>
        <p:nvSpPr>
          <p:cNvPr id="3" name="Zástupný symbol pro svislý text 2"/>
          <p:cNvSpPr>
            <a:spLocks noGrp="1"/>
          </p:cNvSpPr>
          <p:nvPr>
            <p:ph type="body" orient="vert" idx="1"/>
          </p:nvPr>
        </p:nvSpPr>
        <p:spPr/>
        <p:txBody>
          <a:bodyPr vert="eaVert"/>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F3C1C8B-CAD8-44E8-AECF-3F65C6F60DD7}" type="datetime1">
              <a:rPr lang="cs-CZ" smtClean="0"/>
              <a:pPr/>
              <a:t>26.09.2022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6629400" y="274638"/>
            <a:ext cx="2057400" cy="5851525"/>
          </a:xfrm>
        </p:spPr>
        <p:txBody>
          <a:bodyPr vert="eaVert"/>
          <a:lstStyle/>
          <a:p>
            <a:r>
              <a:rPr lang="cs-CZ"/>
              <a:t>Klepnutím lze upravit styl předlohy nadpisů.</a:t>
            </a:r>
          </a:p>
        </p:txBody>
      </p:sp>
      <p:sp>
        <p:nvSpPr>
          <p:cNvPr id="3" name="Zástupný symbol pro svislý text 2"/>
          <p:cNvSpPr>
            <a:spLocks noGrp="1"/>
          </p:cNvSpPr>
          <p:nvPr>
            <p:ph type="body" orient="vert" idx="1"/>
          </p:nvPr>
        </p:nvSpPr>
        <p:spPr>
          <a:xfrm>
            <a:off x="457200" y="274638"/>
            <a:ext cx="6019800" cy="5851525"/>
          </a:xfrm>
        </p:spPr>
        <p:txBody>
          <a:bodyPr vert="eaVert"/>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81D593D7-D99F-4F0B-88A2-186E0BB4B75C}" type="datetime1">
              <a:rPr lang="cs-CZ" smtClean="0"/>
              <a:pPr/>
              <a:t>26.09.2022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rst_slide">
    <p:spTree>
      <p:nvGrpSpPr>
        <p:cNvPr id="1" name=""/>
        <p:cNvGrpSpPr/>
        <p:nvPr/>
      </p:nvGrpSpPr>
      <p:grpSpPr>
        <a:xfrm>
          <a:off x="0" y="0"/>
          <a:ext cx="0" cy="0"/>
          <a:chOff x="0" y="0"/>
          <a:chExt cx="0" cy="0"/>
        </a:xfrm>
      </p:grpSpPr>
      <p:pic>
        <p:nvPicPr>
          <p:cNvPr id="3" name="Obrázek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7" y="0"/>
            <a:ext cx="9154267" cy="6867638"/>
          </a:xfrm>
          <a:prstGeom prst="rect">
            <a:avLst/>
          </a:prstGeom>
        </p:spPr>
      </p:pic>
      <p:sp>
        <p:nvSpPr>
          <p:cNvPr id="4" name="Zástupný symbol pro text 3"/>
          <p:cNvSpPr>
            <a:spLocks noGrp="1"/>
          </p:cNvSpPr>
          <p:nvPr>
            <p:ph type="body" sz="quarter" idx="10" hasCustomPrompt="1"/>
          </p:nvPr>
        </p:nvSpPr>
        <p:spPr>
          <a:xfrm>
            <a:off x="5017770" y="2373996"/>
            <a:ext cx="3840480" cy="982027"/>
          </a:xfrm>
          <a:prstGeom prst="rect">
            <a:avLst/>
          </a:prstGeom>
        </p:spPr>
        <p:txBody>
          <a:bodyPr/>
          <a:lstStyle>
            <a:lvl1pPr marL="0" indent="0">
              <a:buNone/>
              <a:defRPr sz="5000" b="1">
                <a:solidFill>
                  <a:srgbClr val="44646B"/>
                </a:solidFill>
              </a:defRPr>
            </a:lvl1pPr>
          </a:lstStyle>
          <a:p>
            <a:pPr lvl="0"/>
            <a:r>
              <a:rPr lang="cs-CZ" dirty="0" err="1"/>
              <a:t>headline</a:t>
            </a:r>
            <a:endParaRPr lang="cs-CZ" dirty="0"/>
          </a:p>
        </p:txBody>
      </p:sp>
      <p:sp>
        <p:nvSpPr>
          <p:cNvPr id="31" name="Zástupný symbol pro text 3"/>
          <p:cNvSpPr>
            <a:spLocks noGrp="1"/>
          </p:cNvSpPr>
          <p:nvPr>
            <p:ph type="body" sz="quarter" idx="11" hasCustomPrompt="1"/>
          </p:nvPr>
        </p:nvSpPr>
        <p:spPr>
          <a:xfrm>
            <a:off x="5018752" y="3383077"/>
            <a:ext cx="3840480" cy="982027"/>
          </a:xfrm>
          <a:prstGeom prst="rect">
            <a:avLst/>
          </a:prstGeom>
        </p:spPr>
        <p:txBody>
          <a:bodyPr/>
          <a:lstStyle>
            <a:lvl1pPr marL="0" indent="0">
              <a:buNone/>
              <a:defRPr sz="2400" b="0">
                <a:solidFill>
                  <a:srgbClr val="BBC3C8"/>
                </a:solidFill>
              </a:defRPr>
            </a:lvl1pPr>
          </a:lstStyle>
          <a:p>
            <a:pPr lvl="0"/>
            <a:r>
              <a:rPr lang="cs-CZ" dirty="0" err="1"/>
              <a:t>subheadline</a:t>
            </a:r>
            <a:endParaRPr lang="cs-CZ" dirty="0"/>
          </a:p>
        </p:txBody>
      </p:sp>
      <p:sp>
        <p:nvSpPr>
          <p:cNvPr id="33" name="Zástupný symbol pro text 32"/>
          <p:cNvSpPr>
            <a:spLocks noGrp="1"/>
          </p:cNvSpPr>
          <p:nvPr>
            <p:ph type="body" sz="quarter" idx="12" hasCustomPrompt="1"/>
          </p:nvPr>
        </p:nvSpPr>
        <p:spPr>
          <a:xfrm>
            <a:off x="5017770" y="5081450"/>
            <a:ext cx="689959" cy="286483"/>
          </a:xfrm>
          <a:prstGeom prst="rect">
            <a:avLst/>
          </a:prstGeom>
        </p:spPr>
        <p:txBody>
          <a:bodyPr/>
          <a:lstStyle>
            <a:lvl1pPr marL="0" indent="0">
              <a:buNone/>
              <a:defRPr sz="1150" b="1">
                <a:solidFill>
                  <a:srgbClr val="44646B"/>
                </a:solidFill>
              </a:defRPr>
            </a:lvl1pPr>
          </a:lstStyle>
          <a:p>
            <a:pPr lvl="0"/>
            <a:r>
              <a:rPr lang="cs-CZ" dirty="0" err="1"/>
              <a:t>date</a:t>
            </a:r>
            <a:r>
              <a:rPr lang="cs-CZ" dirty="0"/>
              <a:t>:</a:t>
            </a:r>
          </a:p>
        </p:txBody>
      </p:sp>
      <p:sp>
        <p:nvSpPr>
          <p:cNvPr id="34" name="Zástupný symbol pro text 32"/>
          <p:cNvSpPr>
            <a:spLocks noGrp="1"/>
          </p:cNvSpPr>
          <p:nvPr>
            <p:ph type="body" sz="quarter" idx="13" hasCustomPrompt="1"/>
          </p:nvPr>
        </p:nvSpPr>
        <p:spPr>
          <a:xfrm>
            <a:off x="5436096" y="5081450"/>
            <a:ext cx="3422154" cy="286483"/>
          </a:xfrm>
          <a:prstGeom prst="rect">
            <a:avLst/>
          </a:prstGeom>
        </p:spPr>
        <p:txBody>
          <a:bodyPr/>
          <a:lstStyle>
            <a:lvl1pPr marL="0" indent="0">
              <a:buNone/>
              <a:defRPr sz="1150" b="0">
                <a:solidFill>
                  <a:srgbClr val="BBC3C8"/>
                </a:solidFill>
              </a:defRPr>
            </a:lvl1pPr>
          </a:lstStyle>
          <a:p>
            <a:pPr lvl="0"/>
            <a:r>
              <a:rPr lang="cs-CZ" dirty="0"/>
              <a:t>14/11/2016</a:t>
            </a:r>
          </a:p>
        </p:txBody>
      </p:sp>
      <p:sp>
        <p:nvSpPr>
          <p:cNvPr id="37" name="Zástupný symbol pro text 32"/>
          <p:cNvSpPr>
            <a:spLocks noGrp="1"/>
          </p:cNvSpPr>
          <p:nvPr>
            <p:ph type="body" sz="quarter" idx="14" hasCustomPrompt="1"/>
          </p:nvPr>
        </p:nvSpPr>
        <p:spPr>
          <a:xfrm>
            <a:off x="5017770" y="5402396"/>
            <a:ext cx="689959" cy="286483"/>
          </a:xfrm>
          <a:prstGeom prst="rect">
            <a:avLst/>
          </a:prstGeom>
        </p:spPr>
        <p:txBody>
          <a:bodyPr/>
          <a:lstStyle>
            <a:lvl1pPr marL="0" indent="0">
              <a:buNone/>
              <a:defRPr sz="1150" b="1">
                <a:solidFill>
                  <a:srgbClr val="44646B"/>
                </a:solidFill>
              </a:defRPr>
            </a:lvl1pPr>
          </a:lstStyle>
          <a:p>
            <a:pPr lvl="0"/>
            <a:r>
              <a:rPr lang="cs-CZ" dirty="0" err="1"/>
              <a:t>name</a:t>
            </a:r>
            <a:r>
              <a:rPr lang="cs-CZ" dirty="0"/>
              <a:t>:</a:t>
            </a:r>
          </a:p>
        </p:txBody>
      </p:sp>
      <p:sp>
        <p:nvSpPr>
          <p:cNvPr id="38" name="Zástupný symbol pro text 32"/>
          <p:cNvSpPr>
            <a:spLocks noGrp="1"/>
          </p:cNvSpPr>
          <p:nvPr>
            <p:ph type="body" sz="quarter" idx="15" hasCustomPrompt="1"/>
          </p:nvPr>
        </p:nvSpPr>
        <p:spPr>
          <a:xfrm>
            <a:off x="5519998" y="5402396"/>
            <a:ext cx="3338252" cy="286483"/>
          </a:xfrm>
          <a:prstGeom prst="rect">
            <a:avLst/>
          </a:prstGeom>
        </p:spPr>
        <p:txBody>
          <a:bodyPr/>
          <a:lstStyle>
            <a:lvl1pPr marL="0" indent="0">
              <a:buNone/>
              <a:defRPr sz="1150" b="0" baseline="0">
                <a:solidFill>
                  <a:srgbClr val="BBC3C8"/>
                </a:solidFill>
              </a:defRPr>
            </a:lvl1pPr>
          </a:lstStyle>
          <a:p>
            <a:pPr lvl="0"/>
            <a:r>
              <a:rPr lang="cs-CZ" dirty="0" err="1"/>
              <a:t>lorem</a:t>
            </a:r>
            <a:r>
              <a:rPr lang="cs-CZ" dirty="0"/>
              <a:t>  </a:t>
            </a:r>
            <a:r>
              <a:rPr lang="cs-CZ" dirty="0" err="1"/>
              <a:t>ipsum</a:t>
            </a:r>
            <a:endParaRPr lang="cs-CZ" dirty="0"/>
          </a:p>
        </p:txBody>
      </p:sp>
      <p:sp>
        <p:nvSpPr>
          <p:cNvPr id="39" name="Zástupný symbol pro text 32"/>
          <p:cNvSpPr>
            <a:spLocks noGrp="1"/>
          </p:cNvSpPr>
          <p:nvPr>
            <p:ph type="body" sz="quarter" idx="16" hasCustomPrompt="1"/>
          </p:nvPr>
        </p:nvSpPr>
        <p:spPr>
          <a:xfrm>
            <a:off x="5017770" y="5734805"/>
            <a:ext cx="886752" cy="286483"/>
          </a:xfrm>
          <a:prstGeom prst="rect">
            <a:avLst/>
          </a:prstGeom>
        </p:spPr>
        <p:txBody>
          <a:bodyPr/>
          <a:lstStyle>
            <a:lvl1pPr marL="0" indent="0">
              <a:buNone/>
              <a:defRPr sz="1150" b="1">
                <a:solidFill>
                  <a:srgbClr val="44646B"/>
                </a:solidFill>
              </a:defRPr>
            </a:lvl1pPr>
          </a:lstStyle>
          <a:p>
            <a:pPr lvl="0"/>
            <a:r>
              <a:rPr lang="cs-CZ" dirty="0"/>
              <a:t>unit:</a:t>
            </a:r>
          </a:p>
        </p:txBody>
      </p:sp>
      <p:sp>
        <p:nvSpPr>
          <p:cNvPr id="40" name="Zástupný symbol pro text 32"/>
          <p:cNvSpPr>
            <a:spLocks noGrp="1"/>
          </p:cNvSpPr>
          <p:nvPr>
            <p:ph type="body" sz="quarter" idx="17" hasCustomPrompt="1"/>
          </p:nvPr>
        </p:nvSpPr>
        <p:spPr>
          <a:xfrm>
            <a:off x="5409462" y="5734805"/>
            <a:ext cx="3448788" cy="286483"/>
          </a:xfrm>
          <a:prstGeom prst="rect">
            <a:avLst/>
          </a:prstGeom>
        </p:spPr>
        <p:txBody>
          <a:bodyPr/>
          <a:lstStyle>
            <a:lvl1pPr marL="0" indent="0">
              <a:buNone/>
              <a:defRPr sz="1150" b="0" baseline="0">
                <a:solidFill>
                  <a:srgbClr val="BBC3C8"/>
                </a:solidFill>
              </a:defRPr>
            </a:lvl1pPr>
          </a:lstStyle>
          <a:p>
            <a:pPr lvl="0"/>
            <a:r>
              <a:rPr lang="cs-CZ" dirty="0" err="1"/>
              <a:t>lorem</a:t>
            </a:r>
            <a:r>
              <a:rPr lang="cs-CZ" dirty="0"/>
              <a:t>  </a:t>
            </a:r>
            <a:r>
              <a:rPr lang="cs-CZ" dirty="0" err="1"/>
              <a:t>ipsum</a:t>
            </a:r>
            <a:endParaRPr lang="cs-CZ" dirty="0"/>
          </a:p>
        </p:txBody>
      </p:sp>
      <p:pic>
        <p:nvPicPr>
          <p:cNvPr id="8" name="Obrázek 7"/>
          <p:cNvPicPr>
            <a:picLocks noChangeAspect="1"/>
          </p:cNvPicPr>
          <p:nvPr userDrawn="1"/>
        </p:nvPicPr>
        <p:blipFill rotWithShape="1">
          <a:blip r:embed="rId3"/>
          <a:srcRect t="36991" b="36660"/>
          <a:stretch/>
        </p:blipFill>
        <p:spPr>
          <a:xfrm>
            <a:off x="4415424" y="332656"/>
            <a:ext cx="3825936" cy="1008112"/>
          </a:xfrm>
          <a:prstGeom prst="rect">
            <a:avLst/>
          </a:prstGeom>
        </p:spPr>
      </p:pic>
    </p:spTree>
    <p:extLst>
      <p:ext uri="{BB962C8B-B14F-4D97-AF65-F5344CB8AC3E}">
        <p14:creationId xmlns:p14="http://schemas.microsoft.com/office/powerpoint/2010/main" val="1131937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rst_slide">
    <p:spTree>
      <p:nvGrpSpPr>
        <p:cNvPr id="1" name=""/>
        <p:cNvGrpSpPr/>
        <p:nvPr/>
      </p:nvGrpSpPr>
      <p:grpSpPr>
        <a:xfrm>
          <a:off x="0" y="0"/>
          <a:ext cx="0" cy="0"/>
          <a:chOff x="0" y="0"/>
          <a:chExt cx="0" cy="0"/>
        </a:xfrm>
      </p:grpSpPr>
      <p:pic>
        <p:nvPicPr>
          <p:cNvPr id="3" name="Obrázek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9935"/>
          </a:xfrm>
          <a:prstGeom prst="rect">
            <a:avLst/>
          </a:prstGeom>
        </p:spPr>
      </p:pic>
      <p:pic>
        <p:nvPicPr>
          <p:cNvPr id="5" name="Obrázek 4"/>
          <p:cNvPicPr>
            <a:picLocks noChangeAspect="1"/>
          </p:cNvPicPr>
          <p:nvPr userDrawn="1"/>
        </p:nvPicPr>
        <p:blipFill>
          <a:blip r:embed="rId3"/>
          <a:stretch>
            <a:fillRect/>
          </a:stretch>
        </p:blipFill>
        <p:spPr>
          <a:xfrm>
            <a:off x="5047782" y="419266"/>
            <a:ext cx="2554198" cy="822197"/>
          </a:xfrm>
          <a:prstGeom prst="rect">
            <a:avLst/>
          </a:prstGeom>
        </p:spPr>
      </p:pic>
      <p:sp>
        <p:nvSpPr>
          <p:cNvPr id="49" name="Zástupný symbol pro text 3"/>
          <p:cNvSpPr>
            <a:spLocks noGrp="1"/>
          </p:cNvSpPr>
          <p:nvPr>
            <p:ph type="body" sz="quarter" idx="18" hasCustomPrompt="1"/>
          </p:nvPr>
        </p:nvSpPr>
        <p:spPr>
          <a:xfrm>
            <a:off x="5017770" y="2373996"/>
            <a:ext cx="3840480" cy="982027"/>
          </a:xfrm>
          <a:prstGeom prst="rect">
            <a:avLst/>
          </a:prstGeom>
        </p:spPr>
        <p:txBody>
          <a:bodyPr/>
          <a:lstStyle>
            <a:lvl1pPr marL="0" indent="0">
              <a:buNone/>
              <a:defRPr lang="cs-CZ" sz="5000" b="1" kern="1200" dirty="0">
                <a:solidFill>
                  <a:schemeClr val="bg1"/>
                </a:solidFill>
                <a:latin typeface="+mn-lt"/>
                <a:ea typeface="+mn-ea"/>
                <a:cs typeface="+mn-cs"/>
              </a:defRPr>
            </a:lvl1pPr>
          </a:lstStyle>
          <a:p>
            <a:pPr lvl="0"/>
            <a:r>
              <a:rPr lang="cs-CZ" dirty="0" err="1"/>
              <a:t>headline</a:t>
            </a:r>
            <a:endParaRPr lang="cs-CZ" dirty="0"/>
          </a:p>
        </p:txBody>
      </p:sp>
      <p:sp>
        <p:nvSpPr>
          <p:cNvPr id="50" name="Zástupný symbol pro text 3"/>
          <p:cNvSpPr>
            <a:spLocks noGrp="1"/>
          </p:cNvSpPr>
          <p:nvPr>
            <p:ph type="body" sz="quarter" idx="19" hasCustomPrompt="1"/>
          </p:nvPr>
        </p:nvSpPr>
        <p:spPr>
          <a:xfrm>
            <a:off x="5018752" y="3383077"/>
            <a:ext cx="3840480" cy="982027"/>
          </a:xfrm>
          <a:prstGeom prst="rect">
            <a:avLst/>
          </a:prstGeom>
        </p:spPr>
        <p:txBody>
          <a:bodyPr/>
          <a:lstStyle>
            <a:lvl1pPr marL="0" indent="0">
              <a:buNone/>
              <a:defRPr lang="cs-CZ" sz="2400" b="0" kern="1200" dirty="0">
                <a:solidFill>
                  <a:schemeClr val="bg1"/>
                </a:solidFill>
                <a:latin typeface="+mn-lt"/>
                <a:ea typeface="+mn-ea"/>
                <a:cs typeface="+mn-cs"/>
              </a:defRPr>
            </a:lvl1pPr>
          </a:lstStyle>
          <a:p>
            <a:pPr lvl="0"/>
            <a:r>
              <a:rPr lang="cs-CZ" dirty="0" err="1"/>
              <a:t>subheadline</a:t>
            </a:r>
            <a:endParaRPr lang="cs-CZ" dirty="0"/>
          </a:p>
        </p:txBody>
      </p:sp>
      <p:sp>
        <p:nvSpPr>
          <p:cNvPr id="12" name="Zástupný symbol pro text 32"/>
          <p:cNvSpPr>
            <a:spLocks noGrp="1"/>
          </p:cNvSpPr>
          <p:nvPr>
            <p:ph type="body" sz="quarter" idx="12" hasCustomPrompt="1"/>
          </p:nvPr>
        </p:nvSpPr>
        <p:spPr>
          <a:xfrm>
            <a:off x="5017770" y="5081450"/>
            <a:ext cx="689959" cy="286483"/>
          </a:xfrm>
          <a:prstGeom prst="rect">
            <a:avLst/>
          </a:prstGeom>
        </p:spPr>
        <p:txBody>
          <a:bodyPr/>
          <a:lstStyle>
            <a:lvl1pPr marL="0" indent="0">
              <a:buNone/>
              <a:defRPr lang="cs-CZ" sz="1150" b="1" kern="1200" dirty="0">
                <a:solidFill>
                  <a:schemeClr val="bg1"/>
                </a:solidFill>
                <a:latin typeface="+mn-lt"/>
                <a:ea typeface="+mn-ea"/>
                <a:cs typeface="+mn-cs"/>
              </a:defRPr>
            </a:lvl1pPr>
          </a:lstStyle>
          <a:p>
            <a:pPr marL="0" lvl="0" indent="0" algn="l" defTabSz="411472" rtl="0" eaLnBrk="1" latinLnBrk="0" hangingPunct="1">
              <a:spcBef>
                <a:spcPct val="20000"/>
              </a:spcBef>
              <a:buFont typeface="Arial" pitchFamily="34" charset="0"/>
              <a:buNone/>
            </a:pPr>
            <a:r>
              <a:rPr lang="cs-CZ" dirty="0" err="1"/>
              <a:t>date</a:t>
            </a:r>
            <a:r>
              <a:rPr lang="cs-CZ" dirty="0"/>
              <a:t>:</a:t>
            </a:r>
          </a:p>
        </p:txBody>
      </p:sp>
      <p:sp>
        <p:nvSpPr>
          <p:cNvPr id="13" name="Zástupný symbol pro text 32"/>
          <p:cNvSpPr>
            <a:spLocks noGrp="1"/>
          </p:cNvSpPr>
          <p:nvPr>
            <p:ph type="body" sz="quarter" idx="13" hasCustomPrompt="1"/>
          </p:nvPr>
        </p:nvSpPr>
        <p:spPr>
          <a:xfrm>
            <a:off x="5436096" y="5081450"/>
            <a:ext cx="3422154" cy="286483"/>
          </a:xfrm>
          <a:prstGeom prst="rect">
            <a:avLst/>
          </a:prstGeom>
        </p:spPr>
        <p:txBody>
          <a:bodyPr/>
          <a:lstStyle>
            <a:lvl1pPr marL="0" indent="0">
              <a:buNone/>
              <a:defRPr lang="cs-CZ" sz="1150" b="0" kern="1200" dirty="0">
                <a:solidFill>
                  <a:schemeClr val="bg1"/>
                </a:solidFill>
                <a:latin typeface="+mn-lt"/>
                <a:ea typeface="+mn-ea"/>
                <a:cs typeface="+mn-cs"/>
              </a:defRPr>
            </a:lvl1pPr>
          </a:lstStyle>
          <a:p>
            <a:pPr lvl="0"/>
            <a:r>
              <a:rPr lang="cs-CZ" dirty="0"/>
              <a:t>14/11/2016</a:t>
            </a:r>
          </a:p>
        </p:txBody>
      </p:sp>
      <p:sp>
        <p:nvSpPr>
          <p:cNvPr id="14" name="Zástupný symbol pro text 32"/>
          <p:cNvSpPr>
            <a:spLocks noGrp="1"/>
          </p:cNvSpPr>
          <p:nvPr>
            <p:ph type="body" sz="quarter" idx="14" hasCustomPrompt="1"/>
          </p:nvPr>
        </p:nvSpPr>
        <p:spPr>
          <a:xfrm>
            <a:off x="5017770" y="5402396"/>
            <a:ext cx="689959" cy="286483"/>
          </a:xfrm>
          <a:prstGeom prst="rect">
            <a:avLst/>
          </a:prstGeom>
        </p:spPr>
        <p:txBody>
          <a:bodyPr/>
          <a:lstStyle>
            <a:lvl1pPr marL="0" indent="0">
              <a:buNone/>
              <a:defRPr lang="cs-CZ" sz="1150" b="1" kern="1200" dirty="0">
                <a:solidFill>
                  <a:schemeClr val="bg1"/>
                </a:solidFill>
                <a:latin typeface="+mn-lt"/>
                <a:ea typeface="+mn-ea"/>
                <a:cs typeface="+mn-cs"/>
              </a:defRPr>
            </a:lvl1pPr>
          </a:lstStyle>
          <a:p>
            <a:pPr marL="0" lvl="0" indent="0" algn="l" defTabSz="411472" rtl="0" eaLnBrk="1" latinLnBrk="0" hangingPunct="1">
              <a:spcBef>
                <a:spcPct val="20000"/>
              </a:spcBef>
              <a:buFont typeface="Arial" pitchFamily="34" charset="0"/>
              <a:buNone/>
            </a:pPr>
            <a:r>
              <a:rPr lang="cs-CZ" dirty="0" err="1"/>
              <a:t>name</a:t>
            </a:r>
            <a:r>
              <a:rPr lang="cs-CZ" dirty="0"/>
              <a:t>:</a:t>
            </a:r>
          </a:p>
        </p:txBody>
      </p:sp>
      <p:sp>
        <p:nvSpPr>
          <p:cNvPr id="15" name="Zástupný symbol pro text 32"/>
          <p:cNvSpPr>
            <a:spLocks noGrp="1"/>
          </p:cNvSpPr>
          <p:nvPr>
            <p:ph type="body" sz="quarter" idx="15" hasCustomPrompt="1"/>
          </p:nvPr>
        </p:nvSpPr>
        <p:spPr>
          <a:xfrm>
            <a:off x="5519998" y="5402396"/>
            <a:ext cx="3338252" cy="286483"/>
          </a:xfrm>
          <a:prstGeom prst="rect">
            <a:avLst/>
          </a:prstGeom>
        </p:spPr>
        <p:txBody>
          <a:bodyPr/>
          <a:lstStyle>
            <a:lvl1pPr marL="0" indent="0">
              <a:buNone/>
              <a:defRPr lang="cs-CZ" sz="1150" b="0" kern="1200" dirty="0">
                <a:solidFill>
                  <a:schemeClr val="bg1"/>
                </a:solidFill>
                <a:latin typeface="+mn-lt"/>
                <a:ea typeface="+mn-ea"/>
                <a:cs typeface="+mn-cs"/>
              </a:defRPr>
            </a:lvl1pPr>
          </a:lstStyle>
          <a:p>
            <a:pPr lvl="0"/>
            <a:r>
              <a:rPr lang="cs-CZ" dirty="0" err="1"/>
              <a:t>lorem</a:t>
            </a:r>
            <a:r>
              <a:rPr lang="cs-CZ" dirty="0"/>
              <a:t>  </a:t>
            </a:r>
            <a:r>
              <a:rPr lang="cs-CZ" dirty="0" err="1"/>
              <a:t>ipsum</a:t>
            </a:r>
            <a:endParaRPr lang="cs-CZ" dirty="0"/>
          </a:p>
        </p:txBody>
      </p:sp>
      <p:sp>
        <p:nvSpPr>
          <p:cNvPr id="16" name="Zástupný symbol pro text 32"/>
          <p:cNvSpPr>
            <a:spLocks noGrp="1"/>
          </p:cNvSpPr>
          <p:nvPr>
            <p:ph type="body" sz="quarter" idx="16" hasCustomPrompt="1"/>
          </p:nvPr>
        </p:nvSpPr>
        <p:spPr>
          <a:xfrm>
            <a:off x="5017770" y="5734805"/>
            <a:ext cx="886752" cy="286483"/>
          </a:xfrm>
          <a:prstGeom prst="rect">
            <a:avLst/>
          </a:prstGeom>
        </p:spPr>
        <p:txBody>
          <a:bodyPr/>
          <a:lstStyle>
            <a:lvl1pPr marL="0" indent="0">
              <a:buNone/>
              <a:defRPr lang="cs-CZ" sz="1150" b="1" kern="1200" dirty="0">
                <a:solidFill>
                  <a:schemeClr val="bg1"/>
                </a:solidFill>
                <a:latin typeface="+mn-lt"/>
                <a:ea typeface="+mn-ea"/>
                <a:cs typeface="+mn-cs"/>
              </a:defRPr>
            </a:lvl1pPr>
          </a:lstStyle>
          <a:p>
            <a:pPr marL="0" lvl="0" indent="0" algn="l" defTabSz="411472" rtl="0" eaLnBrk="1" latinLnBrk="0" hangingPunct="1">
              <a:spcBef>
                <a:spcPct val="20000"/>
              </a:spcBef>
              <a:buFont typeface="Arial" pitchFamily="34" charset="0"/>
              <a:buNone/>
            </a:pPr>
            <a:r>
              <a:rPr lang="cs-CZ" dirty="0"/>
              <a:t>unit:</a:t>
            </a:r>
          </a:p>
        </p:txBody>
      </p:sp>
      <p:sp>
        <p:nvSpPr>
          <p:cNvPr id="17" name="Zástupný symbol pro text 32"/>
          <p:cNvSpPr>
            <a:spLocks noGrp="1"/>
          </p:cNvSpPr>
          <p:nvPr>
            <p:ph type="body" sz="quarter" idx="17" hasCustomPrompt="1"/>
          </p:nvPr>
        </p:nvSpPr>
        <p:spPr>
          <a:xfrm>
            <a:off x="5409462" y="5734805"/>
            <a:ext cx="3448788" cy="286483"/>
          </a:xfrm>
          <a:prstGeom prst="rect">
            <a:avLst/>
          </a:prstGeom>
        </p:spPr>
        <p:txBody>
          <a:bodyPr/>
          <a:lstStyle>
            <a:lvl1pPr marL="0" indent="0">
              <a:buNone/>
              <a:defRPr lang="cs-CZ" sz="1150" b="0" kern="1200" dirty="0">
                <a:solidFill>
                  <a:schemeClr val="bg1"/>
                </a:solidFill>
                <a:latin typeface="+mn-lt"/>
                <a:ea typeface="+mn-ea"/>
                <a:cs typeface="+mn-cs"/>
              </a:defRPr>
            </a:lvl1pPr>
          </a:lstStyle>
          <a:p>
            <a:pPr lvl="0"/>
            <a:r>
              <a:rPr lang="cs-CZ" dirty="0" err="1"/>
              <a:t>lorem</a:t>
            </a:r>
            <a:r>
              <a:rPr lang="cs-CZ" dirty="0"/>
              <a:t>  </a:t>
            </a:r>
            <a:r>
              <a:rPr lang="cs-CZ" dirty="0" err="1"/>
              <a:t>ipsum</a:t>
            </a:r>
            <a:endParaRPr lang="cs-CZ" dirty="0"/>
          </a:p>
        </p:txBody>
      </p:sp>
    </p:spTree>
    <p:extLst>
      <p:ext uri="{BB962C8B-B14F-4D97-AF65-F5344CB8AC3E}">
        <p14:creationId xmlns:p14="http://schemas.microsoft.com/office/powerpoint/2010/main" val="2166818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Presentacion_slide">
    <p:spTree>
      <p:nvGrpSpPr>
        <p:cNvPr id="1" name=""/>
        <p:cNvGrpSpPr/>
        <p:nvPr/>
      </p:nvGrpSpPr>
      <p:grpSpPr>
        <a:xfrm>
          <a:off x="0" y="0"/>
          <a:ext cx="0" cy="0"/>
          <a:chOff x="0" y="0"/>
          <a:chExt cx="0" cy="0"/>
        </a:xfrm>
      </p:grpSpPr>
      <p:sp>
        <p:nvSpPr>
          <p:cNvPr id="16" name="Zástupný symbol pro obsah 15"/>
          <p:cNvSpPr>
            <a:spLocks noGrp="1"/>
          </p:cNvSpPr>
          <p:nvPr>
            <p:ph sz="quarter" idx="10" hasCustomPrompt="1"/>
          </p:nvPr>
        </p:nvSpPr>
        <p:spPr>
          <a:xfrm>
            <a:off x="388620" y="1143000"/>
            <a:ext cx="8319354" cy="4892040"/>
          </a:xfrm>
          <a:prstGeom prst="rect">
            <a:avLst/>
          </a:prstGeom>
        </p:spPr>
        <p:txBody>
          <a:bodyPr/>
          <a:lstStyle>
            <a:lvl1pPr marL="0" indent="0">
              <a:buNone/>
              <a:defRPr sz="1700" baseline="0">
                <a:solidFill>
                  <a:srgbClr val="676D6F"/>
                </a:solidFill>
                <a:latin typeface="Arial" panose="020B0604020202020204" pitchFamily="34" charset="0"/>
                <a:cs typeface="Arial" panose="020B0604020202020204" pitchFamily="34" charset="0"/>
              </a:defRPr>
            </a:lvl1pPr>
            <a:lvl2pPr marL="334322" indent="-128586">
              <a:buFont typeface="Arial" panose="020B0604020202020204" pitchFamily="34" charset="0"/>
              <a:buChar char="•"/>
              <a:defRPr sz="1400">
                <a:solidFill>
                  <a:srgbClr val="676D6F"/>
                </a:solidFill>
                <a:latin typeface="Arial" panose="020B0604020202020204" pitchFamily="34" charset="0"/>
                <a:cs typeface="Arial" panose="020B0604020202020204" pitchFamily="34" charset="0"/>
              </a:defRPr>
            </a:lvl2pPr>
            <a:lvl3pPr marL="514340" indent="-102868">
              <a:buFont typeface="Arial" panose="020B0604020202020204" pitchFamily="34" charset="0"/>
              <a:buChar char="•"/>
              <a:defRPr sz="1200">
                <a:solidFill>
                  <a:srgbClr val="676D6F"/>
                </a:solidFill>
                <a:latin typeface="Arial" panose="020B0604020202020204" pitchFamily="34" charset="0"/>
                <a:cs typeface="Arial" panose="020B0604020202020204" pitchFamily="34" charset="0"/>
              </a:defRPr>
            </a:lvl3pPr>
            <a:lvl4pPr marL="720076" indent="-102868">
              <a:buFont typeface="Arial" panose="020B0604020202020204" pitchFamily="34" charset="0"/>
              <a:buChar char="•"/>
              <a:defRPr sz="1000">
                <a:solidFill>
                  <a:srgbClr val="676D6F"/>
                </a:solidFill>
                <a:latin typeface="Arial" panose="020B0604020202020204" pitchFamily="34" charset="0"/>
                <a:cs typeface="Arial" panose="020B0604020202020204" pitchFamily="34" charset="0"/>
              </a:defRPr>
            </a:lvl4pPr>
            <a:lvl5pPr marL="925812" indent="-102868">
              <a:buFont typeface="Arial" panose="020B0604020202020204" pitchFamily="34" charset="0"/>
              <a:buChar char="•"/>
              <a:defRPr sz="1000" b="0">
                <a:solidFill>
                  <a:srgbClr val="676D6F"/>
                </a:solidFill>
                <a:latin typeface="Arial" panose="020B0604020202020204" pitchFamily="34" charset="0"/>
                <a:cs typeface="Arial" panose="020B0604020202020204" pitchFamily="34" charset="0"/>
              </a:defRPr>
            </a:lvl5pPr>
          </a:lstStyle>
          <a:p>
            <a:pPr lvl="0"/>
            <a:r>
              <a:rPr lang="cs-CZ" dirty="0"/>
              <a:t>Kliknutím  vložíte  text</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11" name="Obdélník 10"/>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2" name="Obrázek 11"/>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2347330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ext_slide">
    <p:spTree>
      <p:nvGrpSpPr>
        <p:cNvPr id="1" name=""/>
        <p:cNvGrpSpPr/>
        <p:nvPr/>
      </p:nvGrpSpPr>
      <p:grpSpPr>
        <a:xfrm>
          <a:off x="0" y="0"/>
          <a:ext cx="0" cy="0"/>
          <a:chOff x="0" y="0"/>
          <a:chExt cx="0" cy="0"/>
        </a:xfrm>
      </p:grpSpPr>
      <p:sp>
        <p:nvSpPr>
          <p:cNvPr id="16" name="Zástupný symbol pro obsah 15"/>
          <p:cNvSpPr>
            <a:spLocks noGrp="1"/>
          </p:cNvSpPr>
          <p:nvPr>
            <p:ph sz="quarter" idx="10" hasCustomPrompt="1"/>
          </p:nvPr>
        </p:nvSpPr>
        <p:spPr>
          <a:xfrm>
            <a:off x="388620" y="1143000"/>
            <a:ext cx="8319354" cy="4892040"/>
          </a:xfrm>
          <a:prstGeom prst="rect">
            <a:avLst/>
          </a:prstGeom>
        </p:spPr>
        <p:txBody>
          <a:bodyPr/>
          <a:lstStyle>
            <a:lvl1pPr marL="0" indent="0">
              <a:buNone/>
              <a:defRPr sz="1400" baseline="0">
                <a:solidFill>
                  <a:srgbClr val="676D6F"/>
                </a:solidFill>
                <a:latin typeface="Arial" panose="020B0604020202020204" pitchFamily="34" charset="0"/>
                <a:cs typeface="Arial" panose="020B0604020202020204" pitchFamily="34" charset="0"/>
              </a:defRPr>
            </a:lvl1pPr>
            <a:lvl2pPr marL="334322" indent="-128586">
              <a:buFont typeface="Arial" panose="020B0604020202020204" pitchFamily="34" charset="0"/>
              <a:buChar char="•"/>
              <a:defRPr sz="1440">
                <a:solidFill>
                  <a:srgbClr val="676D6F"/>
                </a:solidFill>
                <a:latin typeface="Arial" panose="020B0604020202020204" pitchFamily="34" charset="0"/>
                <a:cs typeface="Arial" panose="020B0604020202020204" pitchFamily="34" charset="0"/>
              </a:defRPr>
            </a:lvl2pPr>
            <a:lvl3pPr marL="514340" indent="-102868">
              <a:buFont typeface="Arial" panose="020B0604020202020204" pitchFamily="34" charset="0"/>
              <a:buChar char="•"/>
              <a:defRPr sz="1260">
                <a:solidFill>
                  <a:srgbClr val="676D6F"/>
                </a:solidFill>
                <a:latin typeface="Arial" panose="020B0604020202020204" pitchFamily="34" charset="0"/>
                <a:cs typeface="Arial" panose="020B0604020202020204" pitchFamily="34" charset="0"/>
              </a:defRPr>
            </a:lvl3pPr>
            <a:lvl4pPr marL="720076" indent="-102868">
              <a:buFont typeface="Arial" panose="020B0604020202020204" pitchFamily="34" charset="0"/>
              <a:buChar char="•"/>
              <a:defRPr sz="1080">
                <a:solidFill>
                  <a:srgbClr val="676D6F"/>
                </a:solidFill>
                <a:latin typeface="Arial" panose="020B0604020202020204" pitchFamily="34" charset="0"/>
                <a:cs typeface="Arial" panose="020B0604020202020204" pitchFamily="34" charset="0"/>
              </a:defRPr>
            </a:lvl4pPr>
            <a:lvl5pPr marL="925812" indent="-102868">
              <a:buFont typeface="Arial" panose="020B0604020202020204" pitchFamily="34" charset="0"/>
              <a:buChar char="•"/>
              <a:defRPr sz="1080">
                <a:solidFill>
                  <a:srgbClr val="676D6F"/>
                </a:solidFill>
                <a:latin typeface="Arial" panose="020B0604020202020204" pitchFamily="34" charset="0"/>
                <a:cs typeface="Arial" panose="020B0604020202020204" pitchFamily="34" charset="0"/>
              </a:defRPr>
            </a:lvl5pPr>
          </a:lstStyle>
          <a:p>
            <a:pPr lvl="0"/>
            <a:r>
              <a:rPr lang="cs-CZ" dirty="0"/>
              <a:t>Kliknutím  vložíte  text</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10" name="Obdélník 9"/>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1" name="Obrázek 10"/>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4158453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_slide">
    <p:spTree>
      <p:nvGrpSpPr>
        <p:cNvPr id="1" name=""/>
        <p:cNvGrpSpPr/>
        <p:nvPr/>
      </p:nvGrpSpPr>
      <p:grpSpPr>
        <a:xfrm>
          <a:off x="0" y="0"/>
          <a:ext cx="0" cy="0"/>
          <a:chOff x="0" y="0"/>
          <a:chExt cx="0" cy="0"/>
        </a:xfrm>
      </p:grpSpPr>
      <p:sp>
        <p:nvSpPr>
          <p:cNvPr id="9" name="Obdélník 8"/>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0" name="Obrázek 9"/>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1775362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ext_slide">
    <p:spTree>
      <p:nvGrpSpPr>
        <p:cNvPr id="1" name=""/>
        <p:cNvGrpSpPr/>
        <p:nvPr/>
      </p:nvGrpSpPr>
      <p:grpSpPr>
        <a:xfrm>
          <a:off x="0" y="0"/>
          <a:ext cx="0" cy="0"/>
          <a:chOff x="0" y="0"/>
          <a:chExt cx="0" cy="0"/>
        </a:xfrm>
      </p:grpSpPr>
      <p:sp>
        <p:nvSpPr>
          <p:cNvPr id="9" name="Zástupný symbol pro text 8"/>
          <p:cNvSpPr>
            <a:spLocks noGrp="1"/>
          </p:cNvSpPr>
          <p:nvPr>
            <p:ph type="body" sz="quarter" idx="14" hasCustomPrompt="1"/>
          </p:nvPr>
        </p:nvSpPr>
        <p:spPr>
          <a:xfrm>
            <a:off x="5086350" y="1143000"/>
            <a:ext cx="3621881" cy="4892040"/>
          </a:xfrm>
          <a:prstGeom prst="rect">
            <a:avLst/>
          </a:prstGeom>
        </p:spPr>
        <p:txBody>
          <a:bodyPr/>
          <a:lstStyle>
            <a:lvl1pPr marL="0" indent="0">
              <a:buNone/>
              <a:defRPr sz="1400" baseline="0">
                <a:solidFill>
                  <a:srgbClr val="676D6F"/>
                </a:solidFill>
              </a:defRPr>
            </a:lvl1pPr>
          </a:lstStyle>
          <a:p>
            <a:pPr lvl="0"/>
            <a:r>
              <a:rPr lang="cs-CZ" dirty="0"/>
              <a:t>Kliknutím  vložíte  text</a:t>
            </a:r>
          </a:p>
        </p:txBody>
      </p:sp>
      <p:sp>
        <p:nvSpPr>
          <p:cNvPr id="3" name="Zástupný symbol pro graf 2"/>
          <p:cNvSpPr>
            <a:spLocks noGrp="1"/>
          </p:cNvSpPr>
          <p:nvPr>
            <p:ph type="chart" sz="quarter" idx="13" hasCustomPrompt="1"/>
          </p:nvPr>
        </p:nvSpPr>
        <p:spPr>
          <a:xfrm>
            <a:off x="388620" y="1143000"/>
            <a:ext cx="4560570" cy="4892040"/>
          </a:xfrm>
          <a:prstGeom prst="rect">
            <a:avLst/>
          </a:prstGeom>
        </p:spPr>
        <p:txBody>
          <a:bodyPr/>
          <a:lstStyle>
            <a:lvl1pPr marL="0" indent="0">
              <a:buNone/>
              <a:defRPr sz="1700" baseline="0">
                <a:solidFill>
                  <a:srgbClr val="676D6F"/>
                </a:solidFill>
              </a:defRPr>
            </a:lvl1pPr>
          </a:lstStyle>
          <a:p>
            <a:r>
              <a:rPr lang="cs-CZ" dirty="0"/>
              <a:t>Kliknutím  na  ikonu  přidáte  graf </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13" name="Obdélník 12"/>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4" name="Obrázek 13"/>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284417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able_slide">
    <p:spTree>
      <p:nvGrpSpPr>
        <p:cNvPr id="1" name=""/>
        <p:cNvGrpSpPr/>
        <p:nvPr/>
      </p:nvGrpSpPr>
      <p:grpSpPr>
        <a:xfrm>
          <a:off x="0" y="0"/>
          <a:ext cx="0" cy="0"/>
          <a:chOff x="0" y="0"/>
          <a:chExt cx="0" cy="0"/>
        </a:xfrm>
      </p:grpSpPr>
      <p:sp>
        <p:nvSpPr>
          <p:cNvPr id="4" name="Zástupný symbol pro tabulku 3"/>
          <p:cNvSpPr>
            <a:spLocks noGrp="1"/>
          </p:cNvSpPr>
          <p:nvPr>
            <p:ph type="tbl" sz="quarter" idx="15" hasCustomPrompt="1"/>
          </p:nvPr>
        </p:nvSpPr>
        <p:spPr>
          <a:xfrm>
            <a:off x="388620" y="1143000"/>
            <a:ext cx="4560570" cy="4892040"/>
          </a:xfrm>
          <a:prstGeom prst="rect">
            <a:avLst/>
          </a:prstGeom>
        </p:spPr>
        <p:txBody>
          <a:bodyPr/>
          <a:lstStyle>
            <a:lvl1pPr marL="0" marR="0" indent="0" algn="l" defTabSz="411472" rtl="0" eaLnBrk="1" fontAlgn="auto" latinLnBrk="0" hangingPunct="1">
              <a:lnSpc>
                <a:spcPct val="100000"/>
              </a:lnSpc>
              <a:spcBef>
                <a:spcPct val="20000"/>
              </a:spcBef>
              <a:spcAft>
                <a:spcPts val="0"/>
              </a:spcAft>
              <a:buClrTx/>
              <a:buSzTx/>
              <a:buFont typeface="Arial" pitchFamily="34" charset="0"/>
              <a:buNone/>
              <a:tabLst/>
              <a:defRPr sz="1700" baseline="0">
                <a:solidFill>
                  <a:srgbClr val="676D6F"/>
                </a:solidFill>
              </a:defRPr>
            </a:lvl1pPr>
          </a:lstStyle>
          <a:p>
            <a:pPr marL="0" marR="0" lvl="0" indent="0" algn="l" defTabSz="411472" rtl="0" eaLnBrk="1" fontAlgn="auto" latinLnBrk="0" hangingPunct="1">
              <a:lnSpc>
                <a:spcPct val="100000"/>
              </a:lnSpc>
              <a:spcBef>
                <a:spcPct val="20000"/>
              </a:spcBef>
              <a:spcAft>
                <a:spcPts val="0"/>
              </a:spcAft>
              <a:buClrTx/>
              <a:buSzTx/>
              <a:buFont typeface="Arial" pitchFamily="34" charset="0"/>
              <a:buNone/>
              <a:tabLst/>
              <a:defRPr/>
            </a:pPr>
            <a:r>
              <a:rPr lang="cs-CZ" dirty="0"/>
              <a:t>Kliknutím  na  ikonu  přidáte  tabulku</a:t>
            </a:r>
          </a:p>
        </p:txBody>
      </p:sp>
      <p:sp>
        <p:nvSpPr>
          <p:cNvPr id="9" name="Zástupný symbol pro text 8"/>
          <p:cNvSpPr>
            <a:spLocks noGrp="1"/>
          </p:cNvSpPr>
          <p:nvPr>
            <p:ph type="body" sz="quarter" idx="14" hasCustomPrompt="1"/>
          </p:nvPr>
        </p:nvSpPr>
        <p:spPr>
          <a:xfrm>
            <a:off x="5086350" y="1143000"/>
            <a:ext cx="3621881" cy="4892040"/>
          </a:xfrm>
          <a:prstGeom prst="rect">
            <a:avLst/>
          </a:prstGeom>
        </p:spPr>
        <p:txBody>
          <a:bodyPr/>
          <a:lstStyle>
            <a:lvl1pPr marL="0" indent="0">
              <a:buNone/>
              <a:defRPr sz="1400" baseline="0">
                <a:solidFill>
                  <a:srgbClr val="676D6F"/>
                </a:solidFill>
              </a:defRPr>
            </a:lvl1pPr>
          </a:lstStyle>
          <a:p>
            <a:pPr lvl="0"/>
            <a:r>
              <a:rPr lang="cs-CZ" dirty="0"/>
              <a:t>Kliknutím  vložíte  text</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11" name="Obdélník 10"/>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7" name="Obrázek 16"/>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374200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va_obsahy">
    <p:spTree>
      <p:nvGrpSpPr>
        <p:cNvPr id="1" name=""/>
        <p:cNvGrpSpPr/>
        <p:nvPr/>
      </p:nvGrpSpPr>
      <p:grpSpPr>
        <a:xfrm>
          <a:off x="0" y="0"/>
          <a:ext cx="0" cy="0"/>
          <a:chOff x="0" y="0"/>
          <a:chExt cx="0" cy="0"/>
        </a:xfrm>
      </p:grpSpPr>
      <p:sp>
        <p:nvSpPr>
          <p:cNvPr id="3" name="Zástupný symbol pro obsah 2"/>
          <p:cNvSpPr>
            <a:spLocks noGrp="1"/>
          </p:cNvSpPr>
          <p:nvPr>
            <p:ph sz="quarter" idx="16" hasCustomPrompt="1"/>
          </p:nvPr>
        </p:nvSpPr>
        <p:spPr>
          <a:xfrm>
            <a:off x="387628" y="1143000"/>
            <a:ext cx="4115795" cy="4892040"/>
          </a:xfrm>
          <a:prstGeom prst="rect">
            <a:avLst/>
          </a:prstGeom>
        </p:spPr>
        <p:txBody>
          <a:bodyPr/>
          <a:lstStyle>
            <a:lvl1pPr marL="0" indent="0">
              <a:buNone/>
              <a:defRPr sz="1400" baseline="0">
                <a:solidFill>
                  <a:srgbClr val="676D6F"/>
                </a:solidFill>
              </a:defRPr>
            </a:lvl1pPr>
          </a:lstStyle>
          <a:p>
            <a:pPr lvl="0"/>
            <a:r>
              <a:rPr lang="cs-CZ" dirty="0"/>
              <a:t>Kliknutím  vložíte  text</a:t>
            </a:r>
          </a:p>
        </p:txBody>
      </p:sp>
      <p:sp>
        <p:nvSpPr>
          <p:cNvPr id="10" name="Zástupný symbol pro obsah 2"/>
          <p:cNvSpPr>
            <a:spLocks noGrp="1"/>
          </p:cNvSpPr>
          <p:nvPr>
            <p:ph sz="quarter" idx="17" hasCustomPrompt="1"/>
          </p:nvPr>
        </p:nvSpPr>
        <p:spPr>
          <a:xfrm>
            <a:off x="4537713" y="1143000"/>
            <a:ext cx="4170263" cy="4892040"/>
          </a:xfrm>
          <a:prstGeom prst="rect">
            <a:avLst/>
          </a:prstGeom>
        </p:spPr>
        <p:txBody>
          <a:bodyPr/>
          <a:lstStyle>
            <a:lvl1pPr marL="0" indent="0">
              <a:buNone/>
              <a:defRPr sz="1400" baseline="0">
                <a:solidFill>
                  <a:srgbClr val="676D6F"/>
                </a:solidFill>
              </a:defRPr>
            </a:lvl1pPr>
          </a:lstStyle>
          <a:p>
            <a:pPr lvl="0"/>
            <a:r>
              <a:rPr lang="cs-CZ" dirty="0"/>
              <a:t>Kliknutím  vložíte  text</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17" name="Obdélník 16"/>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8" name="Obrázek 17"/>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382997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Klepnutím lze upravit styl předlohy nadpisů.</a:t>
            </a:r>
          </a:p>
        </p:txBody>
      </p:sp>
      <p:sp>
        <p:nvSpPr>
          <p:cNvPr id="3" name="Zástupný symbol pro obsah 2"/>
          <p:cNvSpPr>
            <a:spLocks noGrp="1"/>
          </p:cNvSpPr>
          <p:nvPr>
            <p:ph idx="1"/>
          </p:nvPr>
        </p:nvSpPr>
        <p:spPr/>
        <p:txBody>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7FD947B3-A943-4D2E-A31A-07992B7B4A41}" type="datetime1">
              <a:rPr lang="cs-CZ" smtClean="0"/>
              <a:pPr/>
              <a:t>26.09.2022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omparison_slide">
    <p:spTree>
      <p:nvGrpSpPr>
        <p:cNvPr id="1" name=""/>
        <p:cNvGrpSpPr/>
        <p:nvPr/>
      </p:nvGrpSpPr>
      <p:grpSpPr>
        <a:xfrm>
          <a:off x="0" y="0"/>
          <a:ext cx="0" cy="0"/>
          <a:chOff x="0" y="0"/>
          <a:chExt cx="0" cy="0"/>
        </a:xfrm>
      </p:grpSpPr>
      <p:sp>
        <p:nvSpPr>
          <p:cNvPr id="3" name="Zástupný symbol pro obsah 2"/>
          <p:cNvSpPr>
            <a:spLocks noGrp="1"/>
          </p:cNvSpPr>
          <p:nvPr>
            <p:ph sz="quarter" idx="16" hasCustomPrompt="1"/>
          </p:nvPr>
        </p:nvSpPr>
        <p:spPr>
          <a:xfrm>
            <a:off x="387628" y="1554480"/>
            <a:ext cx="4115795" cy="4480560"/>
          </a:xfrm>
          <a:prstGeom prst="rect">
            <a:avLst/>
          </a:prstGeom>
        </p:spPr>
        <p:txBody>
          <a:bodyPr/>
          <a:lstStyle>
            <a:lvl1pPr marL="0" indent="0">
              <a:buNone/>
              <a:defRPr sz="1400" baseline="0">
                <a:solidFill>
                  <a:srgbClr val="676D6F"/>
                </a:solidFill>
              </a:defRPr>
            </a:lvl1pPr>
          </a:lstStyle>
          <a:p>
            <a:pPr lvl="0"/>
            <a:r>
              <a:rPr lang="cs-CZ" dirty="0"/>
              <a:t>Kliknutím  vložíte  text</a:t>
            </a:r>
          </a:p>
        </p:txBody>
      </p:sp>
      <p:sp>
        <p:nvSpPr>
          <p:cNvPr id="10" name="Zástupný symbol pro obsah 2"/>
          <p:cNvSpPr>
            <a:spLocks noGrp="1"/>
          </p:cNvSpPr>
          <p:nvPr>
            <p:ph sz="quarter" idx="17" hasCustomPrompt="1"/>
          </p:nvPr>
        </p:nvSpPr>
        <p:spPr>
          <a:xfrm>
            <a:off x="4537713" y="1554480"/>
            <a:ext cx="4170263" cy="4480560"/>
          </a:xfrm>
          <a:prstGeom prst="rect">
            <a:avLst/>
          </a:prstGeom>
        </p:spPr>
        <p:txBody>
          <a:bodyPr/>
          <a:lstStyle>
            <a:lvl1pPr marL="0" indent="0">
              <a:buNone/>
              <a:defRPr sz="1400" baseline="0">
                <a:solidFill>
                  <a:srgbClr val="676D6F"/>
                </a:solidFill>
              </a:defRPr>
            </a:lvl1pPr>
          </a:lstStyle>
          <a:p>
            <a:pPr lvl="0"/>
            <a:r>
              <a:rPr lang="cs-CZ" dirty="0"/>
              <a:t>Kliknutím  vložíte  text</a:t>
            </a:r>
          </a:p>
        </p:txBody>
      </p:sp>
      <p:sp>
        <p:nvSpPr>
          <p:cNvPr id="4" name="Zástupný symbol pro text 3"/>
          <p:cNvSpPr>
            <a:spLocks noGrp="1"/>
          </p:cNvSpPr>
          <p:nvPr>
            <p:ph type="body" sz="quarter" idx="18" hasCustomPrompt="1"/>
          </p:nvPr>
        </p:nvSpPr>
        <p:spPr>
          <a:xfrm>
            <a:off x="387628" y="1147880"/>
            <a:ext cx="4115795" cy="397751"/>
          </a:xfrm>
          <a:prstGeom prst="rect">
            <a:avLst/>
          </a:prstGeom>
        </p:spPr>
        <p:txBody>
          <a:bodyPr/>
          <a:lstStyle>
            <a:lvl1pPr marL="0" indent="0">
              <a:buNone/>
              <a:defRPr sz="1400">
                <a:solidFill>
                  <a:srgbClr val="676D6F"/>
                </a:solidFill>
              </a:defRPr>
            </a:lvl1pPr>
          </a:lstStyle>
          <a:p>
            <a:pPr lvl="0"/>
            <a:r>
              <a:rPr lang="cs-CZ" dirty="0"/>
              <a:t>Kliknutím  vložíte  text</a:t>
            </a:r>
          </a:p>
        </p:txBody>
      </p:sp>
      <p:sp>
        <p:nvSpPr>
          <p:cNvPr id="12" name="Zástupný symbol pro text 3"/>
          <p:cNvSpPr>
            <a:spLocks noGrp="1"/>
          </p:cNvSpPr>
          <p:nvPr>
            <p:ph type="body" sz="quarter" idx="19" hasCustomPrompt="1"/>
          </p:nvPr>
        </p:nvSpPr>
        <p:spPr>
          <a:xfrm>
            <a:off x="4537713" y="1147880"/>
            <a:ext cx="4170263" cy="397751"/>
          </a:xfrm>
          <a:prstGeom prst="rect">
            <a:avLst/>
          </a:prstGeom>
        </p:spPr>
        <p:txBody>
          <a:bodyPr/>
          <a:lstStyle>
            <a:lvl1pPr marL="0" indent="0">
              <a:buNone/>
              <a:defRPr sz="1400" baseline="0">
                <a:solidFill>
                  <a:srgbClr val="676D6F"/>
                </a:solidFill>
              </a:defRPr>
            </a:lvl1pPr>
          </a:lstStyle>
          <a:p>
            <a:pPr lvl="0"/>
            <a:r>
              <a:rPr lang="cs-CZ" dirty="0"/>
              <a:t>Kliknutím  vložíte  text</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14" name="Obdélník 13"/>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7" name="Obrázek 16"/>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571451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ext_slide">
    <p:spTree>
      <p:nvGrpSpPr>
        <p:cNvPr id="1" name=""/>
        <p:cNvGrpSpPr/>
        <p:nvPr/>
      </p:nvGrpSpPr>
      <p:grpSpPr>
        <a:xfrm>
          <a:off x="0" y="0"/>
          <a:ext cx="0" cy="0"/>
          <a:chOff x="0" y="0"/>
          <a:chExt cx="0" cy="0"/>
        </a:xfrm>
      </p:grpSpPr>
      <p:sp>
        <p:nvSpPr>
          <p:cNvPr id="6" name="Zástupný symbol pro obrázek 5"/>
          <p:cNvSpPr>
            <a:spLocks noGrp="1"/>
          </p:cNvSpPr>
          <p:nvPr>
            <p:ph type="pic" sz="quarter" idx="10" hasCustomPrompt="1"/>
          </p:nvPr>
        </p:nvSpPr>
        <p:spPr>
          <a:xfrm>
            <a:off x="388622" y="457200"/>
            <a:ext cx="8319353" cy="3886203"/>
          </a:xfrm>
          <a:prstGeom prst="rect">
            <a:avLst/>
          </a:prstGeom>
        </p:spPr>
        <p:txBody>
          <a:bodyPr/>
          <a:lstStyle>
            <a:lvl1pPr marL="0" marR="0" indent="0" algn="l" defTabSz="411472" rtl="0" eaLnBrk="1" fontAlgn="auto" latinLnBrk="0" hangingPunct="1">
              <a:lnSpc>
                <a:spcPct val="100000"/>
              </a:lnSpc>
              <a:spcBef>
                <a:spcPct val="20000"/>
              </a:spcBef>
              <a:spcAft>
                <a:spcPts val="0"/>
              </a:spcAft>
              <a:buClrTx/>
              <a:buSzTx/>
              <a:buFont typeface="Arial" pitchFamily="34" charset="0"/>
              <a:buNone/>
              <a:tabLst/>
              <a:defRPr sz="1600" b="0">
                <a:solidFill>
                  <a:srgbClr val="676D6F"/>
                </a:solidFill>
              </a:defRPr>
            </a:lvl1pPr>
          </a:lstStyle>
          <a:p>
            <a:pPr marL="0">
              <a:lnSpc>
                <a:spcPct val="100000"/>
              </a:lnSpc>
            </a:pPr>
            <a:r>
              <a:rPr lang="cs-CZ" sz="1665" spc="5" dirty="0">
                <a:solidFill>
                  <a:srgbClr val="676C6E"/>
                </a:solidFill>
                <a:latin typeface="+mn-lt"/>
                <a:cs typeface="Arial"/>
              </a:rPr>
              <a:t>Přetáhněte  obrázek  na  zástupný  symbol  nebo  klikněte  na  ikonu  přidání</a:t>
            </a:r>
            <a:endParaRPr lang="cs-CZ" sz="1665" dirty="0">
              <a:latin typeface="+mn-lt"/>
              <a:cs typeface="Arial"/>
            </a:endParaRPr>
          </a:p>
        </p:txBody>
      </p:sp>
      <p:sp>
        <p:nvSpPr>
          <p:cNvPr id="15" name="Zástupný symbol pro text 14"/>
          <p:cNvSpPr>
            <a:spLocks noGrp="1"/>
          </p:cNvSpPr>
          <p:nvPr>
            <p:ph type="body" sz="quarter" idx="11" hasCustomPrompt="1"/>
          </p:nvPr>
        </p:nvSpPr>
        <p:spPr>
          <a:xfrm>
            <a:off x="388622" y="4343400"/>
            <a:ext cx="8319353" cy="388620"/>
          </a:xfrm>
          <a:prstGeom prst="rect">
            <a:avLst/>
          </a:prstGeom>
        </p:spPr>
        <p:txBody>
          <a:bodyPr/>
          <a:lstStyle>
            <a:lvl1pPr marL="0" indent="0">
              <a:buNone/>
              <a:defRPr sz="1300">
                <a:solidFill>
                  <a:srgbClr val="676D6F"/>
                </a:solidFill>
              </a:defRPr>
            </a:lvl1pPr>
          </a:lstStyle>
          <a:p>
            <a:pPr lvl="0"/>
            <a:r>
              <a:rPr lang="cs-CZ" dirty="0"/>
              <a:t>Kliknutím  vložíte  text</a:t>
            </a:r>
          </a:p>
        </p:txBody>
      </p:sp>
      <p:sp>
        <p:nvSpPr>
          <p:cNvPr id="18" name="Zástupný symbol pro text 17"/>
          <p:cNvSpPr>
            <a:spLocks noGrp="1"/>
          </p:cNvSpPr>
          <p:nvPr>
            <p:ph type="body" sz="quarter" idx="12" hasCustomPrompt="1"/>
          </p:nvPr>
        </p:nvSpPr>
        <p:spPr>
          <a:xfrm>
            <a:off x="390958" y="4799916"/>
            <a:ext cx="8317031" cy="1234800"/>
          </a:xfrm>
          <a:prstGeom prst="rect">
            <a:avLst/>
          </a:prstGeom>
        </p:spPr>
        <p:txBody>
          <a:bodyPr/>
          <a:lstStyle>
            <a:lvl1pPr marL="0" indent="0">
              <a:buNone/>
              <a:defRPr sz="1750" baseline="0">
                <a:solidFill>
                  <a:srgbClr val="676D6F"/>
                </a:solidFill>
              </a:defRPr>
            </a:lvl1pPr>
          </a:lstStyle>
          <a:p>
            <a:pPr lvl="0"/>
            <a:r>
              <a:rPr lang="cs-CZ" dirty="0"/>
              <a:t>Kliknutím  vložíte  nadpis</a:t>
            </a:r>
          </a:p>
        </p:txBody>
      </p:sp>
      <p:sp>
        <p:nvSpPr>
          <p:cNvPr id="11" name="Obdélník 10"/>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2" name="Obrázek 11"/>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1149510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able_slide">
    <p:spTree>
      <p:nvGrpSpPr>
        <p:cNvPr id="1" name=""/>
        <p:cNvGrpSpPr/>
        <p:nvPr/>
      </p:nvGrpSpPr>
      <p:grpSpPr>
        <a:xfrm>
          <a:off x="0" y="0"/>
          <a:ext cx="0" cy="0"/>
          <a:chOff x="0" y="0"/>
          <a:chExt cx="0" cy="0"/>
        </a:xfrm>
      </p:grpSpPr>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12" name="Obdélník 11"/>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3" name="Obrázek 12"/>
          <p:cNvPicPr>
            <a:picLocks noChangeAspect="1"/>
          </p:cNvPicPr>
          <p:nvPr userDrawn="1"/>
        </p:nvPicPr>
        <p:blipFill>
          <a:blip r:embed="rId2"/>
          <a:stretch>
            <a:fillRect/>
          </a:stretch>
        </p:blipFill>
        <p:spPr>
          <a:xfrm>
            <a:off x="0" y="5847215"/>
            <a:ext cx="8714552" cy="678129"/>
          </a:xfrm>
          <a:prstGeom prst="rect">
            <a:avLst/>
          </a:prstGeom>
        </p:spPr>
      </p:pic>
      <p:graphicFrame>
        <p:nvGraphicFramePr>
          <p:cNvPr id="6" name="Tabulka 5"/>
          <p:cNvGraphicFramePr>
            <a:graphicFrameLocks noGrp="1"/>
          </p:cNvGraphicFramePr>
          <p:nvPr userDrawn="1"/>
        </p:nvGraphicFramePr>
        <p:xfrm>
          <a:off x="397543" y="1169489"/>
          <a:ext cx="8310433" cy="3853121"/>
        </p:xfrm>
        <a:graphic>
          <a:graphicData uri="http://schemas.openxmlformats.org/drawingml/2006/table">
            <a:tbl>
              <a:tblPr firstRow="1" bandRow="1">
                <a:tableStyleId>{5C22544A-7EE6-4342-B048-85BDC9FD1C3A}</a:tableStyleId>
              </a:tblPr>
              <a:tblGrid>
                <a:gridCol w="1520633">
                  <a:extLst>
                    <a:ext uri="{9D8B030D-6E8A-4147-A177-3AD203B41FA5}">
                      <a16:colId xmlns:a16="http://schemas.microsoft.com/office/drawing/2014/main" val="20000"/>
                    </a:ext>
                  </a:extLst>
                </a:gridCol>
                <a:gridCol w="1697450">
                  <a:extLst>
                    <a:ext uri="{9D8B030D-6E8A-4147-A177-3AD203B41FA5}">
                      <a16:colId xmlns:a16="http://schemas.microsoft.com/office/drawing/2014/main" val="20001"/>
                    </a:ext>
                  </a:extLst>
                </a:gridCol>
                <a:gridCol w="1697450">
                  <a:extLst>
                    <a:ext uri="{9D8B030D-6E8A-4147-A177-3AD203B41FA5}">
                      <a16:colId xmlns:a16="http://schemas.microsoft.com/office/drawing/2014/main" val="20002"/>
                    </a:ext>
                  </a:extLst>
                </a:gridCol>
                <a:gridCol w="1697450">
                  <a:extLst>
                    <a:ext uri="{9D8B030D-6E8A-4147-A177-3AD203B41FA5}">
                      <a16:colId xmlns:a16="http://schemas.microsoft.com/office/drawing/2014/main" val="20003"/>
                    </a:ext>
                  </a:extLst>
                </a:gridCol>
                <a:gridCol w="1697450">
                  <a:extLst>
                    <a:ext uri="{9D8B030D-6E8A-4147-A177-3AD203B41FA5}">
                      <a16:colId xmlns:a16="http://schemas.microsoft.com/office/drawing/2014/main" val="20004"/>
                    </a:ext>
                  </a:extLst>
                </a:gridCol>
              </a:tblGrid>
              <a:tr h="499923">
                <a:tc>
                  <a:txBody>
                    <a:bodyPr/>
                    <a:lstStyle/>
                    <a:p>
                      <a:pPr algn="l" rtl="0" fontAlgn="ctr"/>
                      <a:r>
                        <a:rPr lang="cs-CZ" sz="1600" b="0" i="0" u="none" strike="noStrike" dirty="0">
                          <a:solidFill>
                            <a:srgbClr val="FFFFFF"/>
                          </a:solidFill>
                          <a:effectLst/>
                          <a:latin typeface="Arial" panose="020B0604020202020204" pitchFamily="34" charset="0"/>
                        </a:rPr>
                        <a:t>text</a:t>
                      </a:r>
                    </a:p>
                  </a:txBody>
                  <a:tcPr marL="41148"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rgbClr val="D61E04"/>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1E04"/>
                    </a:solidFill>
                  </a:tcPr>
                </a:tc>
                <a:tc>
                  <a:txBody>
                    <a:bodyPr/>
                    <a:lstStyle/>
                    <a:p>
                      <a:pPr marL="0" algn="l" defTabSz="914400" rtl="0" eaLnBrk="1" fontAlgn="ctr" latinLnBrk="0" hangingPunct="1"/>
                      <a:r>
                        <a:rPr lang="cs-CZ" sz="1600" b="0" i="0" u="none" strike="noStrike" kern="1200" dirty="0">
                          <a:solidFill>
                            <a:srgbClr val="FFFFFF"/>
                          </a:solidFill>
                          <a:effectLst/>
                          <a:latin typeface="Arial" panose="020B0604020202020204" pitchFamily="34" charset="0"/>
                          <a:ea typeface="+mn-ea"/>
                          <a:cs typeface="+mn-cs"/>
                        </a:rPr>
                        <a:t>text</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rgbClr val="D61E04"/>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1E04"/>
                    </a:solidFill>
                  </a:tcPr>
                </a:tc>
                <a:tc>
                  <a:txBody>
                    <a:bodyPr/>
                    <a:lstStyle/>
                    <a:p>
                      <a:pPr marL="0" algn="l" defTabSz="914400" rtl="0" eaLnBrk="1" fontAlgn="ctr" latinLnBrk="0" hangingPunct="1"/>
                      <a:r>
                        <a:rPr lang="cs-CZ" sz="1600" b="0" i="0" u="none" strike="noStrike" kern="1200" dirty="0">
                          <a:solidFill>
                            <a:srgbClr val="FFFFFF"/>
                          </a:solidFill>
                          <a:effectLst/>
                          <a:latin typeface="Arial" panose="020B0604020202020204" pitchFamily="34" charset="0"/>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rgbClr val="D61E04"/>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1E04"/>
                    </a:solidFill>
                  </a:tcPr>
                </a:tc>
                <a:tc>
                  <a:txBody>
                    <a:bodyPr/>
                    <a:lstStyle/>
                    <a:p>
                      <a:pPr marL="0" algn="l" defTabSz="914400" rtl="0" eaLnBrk="1" fontAlgn="ctr" latinLnBrk="0" hangingPunct="1"/>
                      <a:r>
                        <a:rPr lang="cs-CZ" sz="1600" b="0" i="0" u="none" strike="noStrike" kern="1200" dirty="0">
                          <a:solidFill>
                            <a:srgbClr val="FFFFFF"/>
                          </a:solidFill>
                          <a:effectLst/>
                          <a:latin typeface="Arial" panose="020B0604020202020204" pitchFamily="34" charset="0"/>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rgbClr val="D61E04"/>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1E04"/>
                    </a:solidFill>
                  </a:tcPr>
                </a:tc>
                <a:tc>
                  <a:txBody>
                    <a:bodyPr/>
                    <a:lstStyle/>
                    <a:p>
                      <a:pPr marL="0" algn="l" defTabSz="914400" rtl="0" eaLnBrk="1" fontAlgn="ctr" latinLnBrk="0" hangingPunct="1"/>
                      <a:r>
                        <a:rPr lang="cs-CZ" sz="1600" b="0" i="0" u="none" strike="noStrike" kern="1200" dirty="0">
                          <a:solidFill>
                            <a:srgbClr val="FFFFFF"/>
                          </a:solidFill>
                          <a:effectLst/>
                          <a:latin typeface="Arial" panose="020B0604020202020204" pitchFamily="34" charset="0"/>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rgbClr val="D61E04"/>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1E04"/>
                    </a:solidFill>
                  </a:tcPr>
                </a:tc>
                <a:extLst>
                  <a:ext uri="{0D108BD9-81ED-4DB2-BD59-A6C34878D82A}">
                    <a16:rowId xmlns:a16="http://schemas.microsoft.com/office/drawing/2014/main" val="10000"/>
                  </a:ext>
                </a:extLst>
              </a:tr>
              <a:tr h="280609">
                <a:tc>
                  <a:txBody>
                    <a:bodyPr/>
                    <a:lstStyle/>
                    <a:p>
                      <a:pPr algn="l" rtl="0" fontAlgn="ctr"/>
                      <a:r>
                        <a:rPr lang="cs-CZ" sz="1200" b="0" u="none" strike="noStrike" dirty="0">
                          <a:solidFill>
                            <a:schemeClr val="bg1"/>
                          </a:solidFill>
                          <a:effectLst/>
                        </a:rPr>
                        <a:t>text</a:t>
                      </a:r>
                      <a:endParaRPr lang="cs-CZ" sz="1200" b="0" i="0" u="none" strike="noStrike" dirty="0">
                        <a:solidFill>
                          <a:schemeClr val="bg1"/>
                        </a:solidFill>
                        <a:effectLst/>
                        <a:latin typeface="Arial" panose="020B0604020202020204" pitchFamily="34" charset="0"/>
                      </a:endParaRPr>
                    </a:p>
                  </a:txBody>
                  <a:tcPr marL="41148"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1"/>
                  </a:ext>
                </a:extLst>
              </a:tr>
              <a:tr h="279198">
                <a:tc>
                  <a:txBody>
                    <a:bodyPr/>
                    <a:lstStyle/>
                    <a:p>
                      <a:pPr algn="l" fontAlgn="t"/>
                      <a:r>
                        <a:rPr lang="cs-CZ" sz="1200" b="0" u="none" strike="noStrike" kern="1200">
                          <a:solidFill>
                            <a:schemeClr val="bg1">
                              <a:lumMod val="50000"/>
                            </a:schemeClr>
                          </a:solidFill>
                          <a:effectLst/>
                          <a:latin typeface="+mn-lt"/>
                          <a:ea typeface="+mn-ea"/>
                          <a:cs typeface="+mn-cs"/>
                        </a:rPr>
                        <a:t> text</a:t>
                      </a:r>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279198">
                <a:tc>
                  <a:txBody>
                    <a:bodyPr/>
                    <a:lstStyle/>
                    <a:p>
                      <a:pPr algn="l" fontAlgn="t"/>
                      <a:endParaRPr lang="cs-CZ" sz="1200" b="0" u="none" strike="noStrike" kern="1200" dirty="0">
                        <a:solidFill>
                          <a:srgbClr val="FFFFFF"/>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rgbClr val="FFFFFF"/>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rgbClr val="FFFFFF"/>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rgbClr val="FFFFFF"/>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rgbClr val="FFFFFF"/>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3"/>
                  </a:ext>
                </a:extLst>
              </a:tr>
              <a:tr h="279198">
                <a:tc>
                  <a:txBody>
                    <a:bodyPr/>
                    <a:lstStyle/>
                    <a:p>
                      <a:pPr algn="l" fontAlgn="t"/>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279198">
                <a:tc>
                  <a:txBody>
                    <a:bodyPr/>
                    <a:lstStyle/>
                    <a:p>
                      <a:pPr algn="l" fontAlgn="t"/>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5"/>
                  </a:ext>
                </a:extLst>
              </a:tr>
              <a:tr h="279198">
                <a:tc>
                  <a:txBody>
                    <a:bodyPr/>
                    <a:lstStyle/>
                    <a:p>
                      <a:pPr algn="l" fontAlgn="t"/>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279198">
                <a:tc>
                  <a:txBody>
                    <a:bodyPr/>
                    <a:lstStyle/>
                    <a:p>
                      <a:pPr algn="l" fontAlgn="t"/>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7"/>
                  </a:ext>
                </a:extLst>
              </a:tr>
              <a:tr h="279198">
                <a:tc>
                  <a:txBody>
                    <a:bodyPr/>
                    <a:lstStyle/>
                    <a:p>
                      <a:pPr algn="l" fontAlgn="t"/>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endParaRPr lang="cs-CZ" sz="1200" b="0" u="none" strike="noStrike" kern="1200" dirty="0">
                        <a:solidFill>
                          <a:schemeClr val="bg1">
                            <a:lumMod val="50000"/>
                          </a:schemeClr>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8"/>
                  </a:ext>
                </a:extLst>
              </a:tr>
              <a:tr h="279198">
                <a:tc>
                  <a:txBody>
                    <a:bodyPr/>
                    <a:lstStyle/>
                    <a:p>
                      <a:pPr algn="l" fontAlgn="t"/>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endParaRPr lang="cs-CZ" sz="1200" b="0" u="none" strike="noStrike" kern="1200" dirty="0">
                        <a:solidFill>
                          <a:schemeClr val="bg1"/>
                        </a:solidFill>
                        <a:effectLst/>
                        <a:latin typeface="+mn-lt"/>
                        <a:ea typeface="+mn-ea"/>
                        <a:cs typeface="+mn-cs"/>
                      </a:endParaRP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09"/>
                  </a:ext>
                </a:extLst>
              </a:tr>
              <a:tr h="279198">
                <a:tc>
                  <a:txBody>
                    <a:bodyPr/>
                    <a:lstStyle/>
                    <a:p>
                      <a:pPr algn="l" fontAlgn="t"/>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0"/>
                  </a:ext>
                </a:extLst>
              </a:tr>
              <a:tr h="279198">
                <a:tc>
                  <a:txBody>
                    <a:bodyPr/>
                    <a:lstStyle/>
                    <a:p>
                      <a:pPr algn="l" fontAlgn="t"/>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algn="l" defTabSz="914400" rtl="0" eaLnBrk="1" fontAlgn="ctr" latinLnBrk="0" hangingPunct="1"/>
                      <a:r>
                        <a:rPr lang="cs-CZ" sz="1200" b="0" u="none" strike="noStrike" kern="1200" dirty="0">
                          <a:solidFill>
                            <a:schemeClr val="bg1"/>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011"/>
                  </a:ext>
                </a:extLst>
              </a:tr>
              <a:tr h="280609">
                <a:tc>
                  <a:txBody>
                    <a:bodyPr/>
                    <a:lstStyle/>
                    <a:p>
                      <a:pPr algn="l" fontAlgn="t"/>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D61E04"/>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D61E04"/>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D61E04"/>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D61E04"/>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fontAlgn="ctr" latinLnBrk="0" hangingPunct="1"/>
                      <a:r>
                        <a:rPr lang="cs-CZ" sz="1200" b="0" u="none" strike="noStrike" kern="1200" dirty="0">
                          <a:solidFill>
                            <a:schemeClr val="bg1">
                              <a:lumMod val="50000"/>
                            </a:schemeClr>
                          </a:solidFill>
                          <a:effectLst/>
                          <a:latin typeface="+mn-lt"/>
                          <a:ea typeface="+mn-ea"/>
                          <a:cs typeface="+mn-cs"/>
                        </a:rPr>
                        <a:t> </a:t>
                      </a:r>
                    </a:p>
                  </a:txBody>
                  <a:tcPr marL="3429" marR="3429" marT="4572" marB="0" anchor="ctr">
                    <a:lnL w="28575" cap="flat" cmpd="sng" algn="ctr">
                      <a:solidFill>
                        <a:srgbClr val="D61E04"/>
                      </a:solidFill>
                      <a:prstDash val="solid"/>
                      <a:round/>
                      <a:headEnd type="none" w="med" len="med"/>
                      <a:tailEnd type="none" w="med" len="med"/>
                    </a:lnL>
                    <a:lnR w="28575" cap="flat" cmpd="sng" algn="ctr">
                      <a:solidFill>
                        <a:srgbClr val="D61E0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D61E04"/>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2452525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Graf">
    <p:spTree>
      <p:nvGrpSpPr>
        <p:cNvPr id="1" name=""/>
        <p:cNvGrpSpPr/>
        <p:nvPr/>
      </p:nvGrpSpPr>
      <p:grpSpPr>
        <a:xfrm>
          <a:off x="0" y="0"/>
          <a:ext cx="0" cy="0"/>
          <a:chOff x="0" y="0"/>
          <a:chExt cx="0" cy="0"/>
        </a:xfrm>
      </p:grpSpPr>
      <p:sp>
        <p:nvSpPr>
          <p:cNvPr id="16" name="Zástupný symbol pro obsah 15"/>
          <p:cNvSpPr>
            <a:spLocks noGrp="1"/>
          </p:cNvSpPr>
          <p:nvPr>
            <p:ph sz="quarter" idx="10" hasCustomPrompt="1"/>
          </p:nvPr>
        </p:nvSpPr>
        <p:spPr>
          <a:xfrm>
            <a:off x="388620" y="1143000"/>
            <a:ext cx="8319354" cy="1767500"/>
          </a:xfrm>
          <a:prstGeom prst="rect">
            <a:avLst/>
          </a:prstGeom>
        </p:spPr>
        <p:txBody>
          <a:bodyPr/>
          <a:lstStyle>
            <a:lvl1pPr marL="0" indent="0">
              <a:buNone/>
              <a:defRPr sz="1700" baseline="0">
                <a:solidFill>
                  <a:srgbClr val="676D6F"/>
                </a:solidFill>
                <a:latin typeface="Arial" panose="020B0604020202020204" pitchFamily="34" charset="0"/>
                <a:cs typeface="Arial" panose="020B0604020202020204" pitchFamily="34" charset="0"/>
              </a:defRPr>
            </a:lvl1pPr>
            <a:lvl2pPr marL="334322" indent="-128586">
              <a:buFont typeface="Arial" panose="020B0604020202020204" pitchFamily="34" charset="0"/>
              <a:buChar char="•"/>
              <a:defRPr sz="1440">
                <a:solidFill>
                  <a:srgbClr val="676D6F"/>
                </a:solidFill>
                <a:latin typeface="Arial" panose="020B0604020202020204" pitchFamily="34" charset="0"/>
                <a:cs typeface="Arial" panose="020B0604020202020204" pitchFamily="34" charset="0"/>
              </a:defRPr>
            </a:lvl2pPr>
            <a:lvl3pPr marL="514340" indent="-102868">
              <a:buFont typeface="Arial" panose="020B0604020202020204" pitchFamily="34" charset="0"/>
              <a:buChar char="•"/>
              <a:defRPr sz="1260">
                <a:solidFill>
                  <a:srgbClr val="676D6F"/>
                </a:solidFill>
                <a:latin typeface="Arial" panose="020B0604020202020204" pitchFamily="34" charset="0"/>
                <a:cs typeface="Arial" panose="020B0604020202020204" pitchFamily="34" charset="0"/>
              </a:defRPr>
            </a:lvl3pPr>
            <a:lvl4pPr marL="720076" indent="-102868">
              <a:buFont typeface="Arial" panose="020B0604020202020204" pitchFamily="34" charset="0"/>
              <a:buChar char="•"/>
              <a:defRPr sz="1080">
                <a:solidFill>
                  <a:srgbClr val="676D6F"/>
                </a:solidFill>
                <a:latin typeface="Arial" panose="020B0604020202020204" pitchFamily="34" charset="0"/>
                <a:cs typeface="Arial" panose="020B0604020202020204" pitchFamily="34" charset="0"/>
              </a:defRPr>
            </a:lvl4pPr>
            <a:lvl5pPr marL="925812" indent="-102868">
              <a:buFont typeface="Arial" panose="020B0604020202020204" pitchFamily="34" charset="0"/>
              <a:buChar char="•"/>
              <a:defRPr sz="1080" b="0">
                <a:solidFill>
                  <a:srgbClr val="676D6F"/>
                </a:solidFill>
                <a:latin typeface="Arial" panose="020B0604020202020204" pitchFamily="34" charset="0"/>
                <a:cs typeface="Arial" panose="020B0604020202020204" pitchFamily="34" charset="0"/>
              </a:defRPr>
            </a:lvl5pPr>
          </a:lstStyle>
          <a:p>
            <a:pPr lvl="0"/>
            <a:r>
              <a:rPr lang="cs-CZ" dirty="0"/>
              <a:t>Kliknutím  vložíte  text</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21" name="Obdélník 20"/>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22" name="Obrázek 21"/>
          <p:cNvPicPr>
            <a:picLocks noChangeAspect="1"/>
          </p:cNvPicPr>
          <p:nvPr userDrawn="1"/>
        </p:nvPicPr>
        <p:blipFill>
          <a:blip r:embed="rId2"/>
          <a:stretch>
            <a:fillRect/>
          </a:stretch>
        </p:blipFill>
        <p:spPr>
          <a:xfrm>
            <a:off x="0" y="5847215"/>
            <a:ext cx="8714552" cy="678129"/>
          </a:xfrm>
          <a:prstGeom prst="rect">
            <a:avLst/>
          </a:prstGeom>
        </p:spPr>
      </p:pic>
      <p:grpSp>
        <p:nvGrpSpPr>
          <p:cNvPr id="14" name="Group 8"/>
          <p:cNvGrpSpPr/>
          <p:nvPr userDrawn="1"/>
        </p:nvGrpSpPr>
        <p:grpSpPr>
          <a:xfrm>
            <a:off x="1485900" y="2987241"/>
            <a:ext cx="2272160" cy="3087206"/>
            <a:chOff x="766763" y="3067579"/>
            <a:chExt cx="3743325" cy="3519488"/>
          </a:xfrm>
        </p:grpSpPr>
        <p:sp>
          <p:nvSpPr>
            <p:cNvPr id="15" name="Rectangle 12"/>
            <p:cNvSpPr>
              <a:spLocks noChangeArrowheads="1"/>
            </p:cNvSpPr>
            <p:nvPr/>
          </p:nvSpPr>
          <p:spPr bwMode="auto">
            <a:xfrm>
              <a:off x="766763" y="3354916"/>
              <a:ext cx="3743325" cy="3232151"/>
            </a:xfrm>
            <a:prstGeom prst="rect">
              <a:avLst/>
            </a:prstGeom>
            <a:gradFill flip="none" rotWithShape="1">
              <a:gsLst>
                <a:gs pos="0">
                  <a:schemeClr val="bg1">
                    <a:lumMod val="95000"/>
                  </a:schemeClr>
                </a:gs>
                <a:gs pos="100000">
                  <a:schemeClr val="bg1">
                    <a:lumMod val="75000"/>
                  </a:schemeClr>
                </a:gs>
              </a:gsLst>
              <a:path path="circle">
                <a:fillToRect l="50000" t="50000" r="50000" b="50000"/>
              </a:path>
              <a:tileRect/>
            </a:gradFill>
            <a:ln>
              <a:noFill/>
            </a:ln>
          </p:spPr>
          <p:txBody>
            <a:bodyPr wrap="none" anchor="ctr"/>
            <a:lstStyle>
              <a:defPPr>
                <a:defRPr lang="cs-CZ"/>
              </a:defPPr>
              <a:lvl1pPr algn="l" rtl="0" fontAlgn="base">
                <a:spcBef>
                  <a:spcPct val="20000"/>
                </a:spcBef>
                <a:spcAft>
                  <a:spcPct val="0"/>
                </a:spcAft>
                <a:buChar char="•"/>
                <a:defRPr sz="1000" b="1" kern="1200">
                  <a:solidFill>
                    <a:srgbClr val="676D6F"/>
                  </a:solidFill>
                  <a:latin typeface="Arial" charset="0"/>
                  <a:ea typeface="Geneva" charset="0"/>
                  <a:cs typeface="+mn-cs"/>
                </a:defRPr>
              </a:lvl1pPr>
              <a:lvl2pPr marL="457200" algn="l" rtl="0" fontAlgn="base">
                <a:spcBef>
                  <a:spcPct val="20000"/>
                </a:spcBef>
                <a:spcAft>
                  <a:spcPct val="0"/>
                </a:spcAft>
                <a:buChar char="•"/>
                <a:defRPr sz="1000" b="1" kern="1200">
                  <a:solidFill>
                    <a:srgbClr val="676D6F"/>
                  </a:solidFill>
                  <a:latin typeface="Arial" charset="0"/>
                  <a:ea typeface="Geneva" charset="0"/>
                  <a:cs typeface="+mn-cs"/>
                </a:defRPr>
              </a:lvl2pPr>
              <a:lvl3pPr marL="914400" algn="l" rtl="0" fontAlgn="base">
                <a:spcBef>
                  <a:spcPct val="20000"/>
                </a:spcBef>
                <a:spcAft>
                  <a:spcPct val="0"/>
                </a:spcAft>
                <a:buChar char="•"/>
                <a:defRPr sz="1000" b="1" kern="1200">
                  <a:solidFill>
                    <a:srgbClr val="676D6F"/>
                  </a:solidFill>
                  <a:latin typeface="Arial" charset="0"/>
                  <a:ea typeface="Geneva" charset="0"/>
                  <a:cs typeface="+mn-cs"/>
                </a:defRPr>
              </a:lvl3pPr>
              <a:lvl4pPr marL="1371600" algn="l" rtl="0" fontAlgn="base">
                <a:spcBef>
                  <a:spcPct val="20000"/>
                </a:spcBef>
                <a:spcAft>
                  <a:spcPct val="0"/>
                </a:spcAft>
                <a:buChar char="•"/>
                <a:defRPr sz="1000" b="1" kern="1200">
                  <a:solidFill>
                    <a:srgbClr val="676D6F"/>
                  </a:solidFill>
                  <a:latin typeface="Arial" charset="0"/>
                  <a:ea typeface="Geneva" charset="0"/>
                  <a:cs typeface="+mn-cs"/>
                </a:defRPr>
              </a:lvl4pPr>
              <a:lvl5pPr marL="1828800" algn="l" rtl="0" fontAlgn="base">
                <a:spcBef>
                  <a:spcPct val="20000"/>
                </a:spcBef>
                <a:spcAft>
                  <a:spcPct val="0"/>
                </a:spcAft>
                <a:buChar char="•"/>
                <a:defRPr sz="1000" b="1" kern="1200">
                  <a:solidFill>
                    <a:srgbClr val="676D6F"/>
                  </a:solidFill>
                  <a:latin typeface="Arial" charset="0"/>
                  <a:ea typeface="Geneva" charset="0"/>
                  <a:cs typeface="+mn-cs"/>
                </a:defRPr>
              </a:lvl5pPr>
              <a:lvl6pPr marL="2286000" algn="l" defTabSz="457200" rtl="0" eaLnBrk="1" latinLnBrk="0" hangingPunct="1">
                <a:defRPr sz="1000" b="1" kern="1200">
                  <a:solidFill>
                    <a:srgbClr val="676D6F"/>
                  </a:solidFill>
                  <a:latin typeface="Arial" charset="0"/>
                  <a:ea typeface="Geneva" charset="0"/>
                  <a:cs typeface="+mn-cs"/>
                </a:defRPr>
              </a:lvl6pPr>
              <a:lvl7pPr marL="2743200" algn="l" defTabSz="457200" rtl="0" eaLnBrk="1" latinLnBrk="0" hangingPunct="1">
                <a:defRPr sz="1000" b="1" kern="1200">
                  <a:solidFill>
                    <a:srgbClr val="676D6F"/>
                  </a:solidFill>
                  <a:latin typeface="Arial" charset="0"/>
                  <a:ea typeface="Geneva" charset="0"/>
                  <a:cs typeface="+mn-cs"/>
                </a:defRPr>
              </a:lvl7pPr>
              <a:lvl8pPr marL="3200400" algn="l" defTabSz="457200" rtl="0" eaLnBrk="1" latinLnBrk="0" hangingPunct="1">
                <a:defRPr sz="1000" b="1" kern="1200">
                  <a:solidFill>
                    <a:srgbClr val="676D6F"/>
                  </a:solidFill>
                  <a:latin typeface="Arial" charset="0"/>
                  <a:ea typeface="Geneva" charset="0"/>
                  <a:cs typeface="+mn-cs"/>
                </a:defRPr>
              </a:lvl8pPr>
              <a:lvl9pPr marL="3657600" algn="l" defTabSz="457200" rtl="0" eaLnBrk="1" latinLnBrk="0" hangingPunct="1">
                <a:defRPr sz="1000" b="1" kern="1200">
                  <a:solidFill>
                    <a:srgbClr val="676D6F"/>
                  </a:solidFill>
                  <a:latin typeface="Arial" charset="0"/>
                  <a:ea typeface="Geneva" charset="0"/>
                  <a:cs typeface="+mn-cs"/>
                </a:defRPr>
              </a:lvl9pPr>
            </a:lstStyle>
            <a:p>
              <a:pPr>
                <a:spcBef>
                  <a:spcPct val="0"/>
                </a:spcBef>
                <a:buFontTx/>
                <a:buNone/>
              </a:pPr>
              <a:endParaRPr lang="en-US" sz="810" b="0">
                <a:solidFill>
                  <a:schemeClr val="tx1"/>
                </a:solidFill>
              </a:endParaRPr>
            </a:p>
          </p:txBody>
        </p:sp>
        <p:sp>
          <p:nvSpPr>
            <p:cNvPr id="17" name="Rectangle 13"/>
            <p:cNvSpPr>
              <a:spLocks noChangeArrowheads="1"/>
            </p:cNvSpPr>
            <p:nvPr/>
          </p:nvSpPr>
          <p:spPr bwMode="auto">
            <a:xfrm>
              <a:off x="766763" y="3067579"/>
              <a:ext cx="3743325" cy="431801"/>
            </a:xfrm>
            <a:prstGeom prst="rect">
              <a:avLst/>
            </a:prstGeom>
            <a:solidFill>
              <a:srgbClr val="D61E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cs-CZ"/>
              </a:defPPr>
              <a:lvl1pPr algn="l" rtl="0" fontAlgn="base">
                <a:spcBef>
                  <a:spcPct val="20000"/>
                </a:spcBef>
                <a:spcAft>
                  <a:spcPct val="0"/>
                </a:spcAft>
                <a:buChar char="•"/>
                <a:defRPr sz="1000" b="1" kern="1200">
                  <a:solidFill>
                    <a:srgbClr val="676D6F"/>
                  </a:solidFill>
                  <a:latin typeface="Arial" charset="0"/>
                  <a:ea typeface="Geneva" charset="0"/>
                  <a:cs typeface="+mn-cs"/>
                </a:defRPr>
              </a:lvl1pPr>
              <a:lvl2pPr marL="457200" algn="l" rtl="0" fontAlgn="base">
                <a:spcBef>
                  <a:spcPct val="20000"/>
                </a:spcBef>
                <a:spcAft>
                  <a:spcPct val="0"/>
                </a:spcAft>
                <a:buChar char="•"/>
                <a:defRPr sz="1000" b="1" kern="1200">
                  <a:solidFill>
                    <a:srgbClr val="676D6F"/>
                  </a:solidFill>
                  <a:latin typeface="Arial" charset="0"/>
                  <a:ea typeface="Geneva" charset="0"/>
                  <a:cs typeface="+mn-cs"/>
                </a:defRPr>
              </a:lvl2pPr>
              <a:lvl3pPr marL="914400" algn="l" rtl="0" fontAlgn="base">
                <a:spcBef>
                  <a:spcPct val="20000"/>
                </a:spcBef>
                <a:spcAft>
                  <a:spcPct val="0"/>
                </a:spcAft>
                <a:buChar char="•"/>
                <a:defRPr sz="1000" b="1" kern="1200">
                  <a:solidFill>
                    <a:srgbClr val="676D6F"/>
                  </a:solidFill>
                  <a:latin typeface="Arial" charset="0"/>
                  <a:ea typeface="Geneva" charset="0"/>
                  <a:cs typeface="+mn-cs"/>
                </a:defRPr>
              </a:lvl3pPr>
              <a:lvl4pPr marL="1371600" algn="l" rtl="0" fontAlgn="base">
                <a:spcBef>
                  <a:spcPct val="20000"/>
                </a:spcBef>
                <a:spcAft>
                  <a:spcPct val="0"/>
                </a:spcAft>
                <a:buChar char="•"/>
                <a:defRPr sz="1000" b="1" kern="1200">
                  <a:solidFill>
                    <a:srgbClr val="676D6F"/>
                  </a:solidFill>
                  <a:latin typeface="Arial" charset="0"/>
                  <a:ea typeface="Geneva" charset="0"/>
                  <a:cs typeface="+mn-cs"/>
                </a:defRPr>
              </a:lvl4pPr>
              <a:lvl5pPr marL="1828800" algn="l" rtl="0" fontAlgn="base">
                <a:spcBef>
                  <a:spcPct val="20000"/>
                </a:spcBef>
                <a:spcAft>
                  <a:spcPct val="0"/>
                </a:spcAft>
                <a:buChar char="•"/>
                <a:defRPr sz="1000" b="1" kern="1200">
                  <a:solidFill>
                    <a:srgbClr val="676D6F"/>
                  </a:solidFill>
                  <a:latin typeface="Arial" charset="0"/>
                  <a:ea typeface="Geneva" charset="0"/>
                  <a:cs typeface="+mn-cs"/>
                </a:defRPr>
              </a:lvl5pPr>
              <a:lvl6pPr marL="2286000" algn="l" defTabSz="457200" rtl="0" eaLnBrk="1" latinLnBrk="0" hangingPunct="1">
                <a:defRPr sz="1000" b="1" kern="1200">
                  <a:solidFill>
                    <a:srgbClr val="676D6F"/>
                  </a:solidFill>
                  <a:latin typeface="Arial" charset="0"/>
                  <a:ea typeface="Geneva" charset="0"/>
                  <a:cs typeface="+mn-cs"/>
                </a:defRPr>
              </a:lvl6pPr>
              <a:lvl7pPr marL="2743200" algn="l" defTabSz="457200" rtl="0" eaLnBrk="1" latinLnBrk="0" hangingPunct="1">
                <a:defRPr sz="1000" b="1" kern="1200">
                  <a:solidFill>
                    <a:srgbClr val="676D6F"/>
                  </a:solidFill>
                  <a:latin typeface="Arial" charset="0"/>
                  <a:ea typeface="Geneva" charset="0"/>
                  <a:cs typeface="+mn-cs"/>
                </a:defRPr>
              </a:lvl7pPr>
              <a:lvl8pPr marL="3200400" algn="l" defTabSz="457200" rtl="0" eaLnBrk="1" latinLnBrk="0" hangingPunct="1">
                <a:defRPr sz="1000" b="1" kern="1200">
                  <a:solidFill>
                    <a:srgbClr val="676D6F"/>
                  </a:solidFill>
                  <a:latin typeface="Arial" charset="0"/>
                  <a:ea typeface="Geneva" charset="0"/>
                  <a:cs typeface="+mn-cs"/>
                </a:defRPr>
              </a:lvl8pPr>
              <a:lvl9pPr marL="3657600" algn="l" defTabSz="457200" rtl="0" eaLnBrk="1" latinLnBrk="0" hangingPunct="1">
                <a:defRPr sz="1000" b="1" kern="1200">
                  <a:solidFill>
                    <a:srgbClr val="676D6F"/>
                  </a:solidFill>
                  <a:latin typeface="Arial" charset="0"/>
                  <a:ea typeface="Geneva" charset="0"/>
                  <a:cs typeface="+mn-cs"/>
                </a:defRPr>
              </a:lvl9pPr>
            </a:lstStyle>
            <a:p>
              <a:pPr>
                <a:spcBef>
                  <a:spcPct val="0"/>
                </a:spcBef>
                <a:buFontTx/>
                <a:buNone/>
              </a:pPr>
              <a:r>
                <a:rPr lang="cs-CZ" sz="1100" dirty="0">
                  <a:solidFill>
                    <a:schemeClr val="bg1"/>
                  </a:solidFill>
                </a:rPr>
                <a:t>nadpis grafu</a:t>
              </a:r>
            </a:p>
          </p:txBody>
        </p:sp>
      </p:grpSp>
      <p:graphicFrame>
        <p:nvGraphicFramePr>
          <p:cNvPr id="18" name="Chart 15"/>
          <p:cNvGraphicFramePr/>
          <p:nvPr userDrawn="1"/>
        </p:nvGraphicFramePr>
        <p:xfrm>
          <a:off x="1424232" y="2492896"/>
          <a:ext cx="2251297" cy="3581550"/>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9"/>
          <p:cNvGrpSpPr/>
          <p:nvPr userDrawn="1"/>
        </p:nvGrpSpPr>
        <p:grpSpPr>
          <a:xfrm>
            <a:off x="4572000" y="2987789"/>
            <a:ext cx="3078370" cy="3087206"/>
            <a:chOff x="4792134" y="3067579"/>
            <a:chExt cx="5071534" cy="3519488"/>
          </a:xfrm>
        </p:grpSpPr>
        <p:sp>
          <p:nvSpPr>
            <p:cNvPr id="20" name="Rectangle 16"/>
            <p:cNvSpPr>
              <a:spLocks noChangeArrowheads="1"/>
            </p:cNvSpPr>
            <p:nvPr/>
          </p:nvSpPr>
          <p:spPr bwMode="auto">
            <a:xfrm>
              <a:off x="4792134" y="3354916"/>
              <a:ext cx="5071534" cy="3232151"/>
            </a:xfrm>
            <a:prstGeom prst="rect">
              <a:avLst/>
            </a:prstGeom>
            <a:gradFill flip="none" rotWithShape="1">
              <a:gsLst>
                <a:gs pos="0">
                  <a:schemeClr val="bg1">
                    <a:lumMod val="95000"/>
                  </a:schemeClr>
                </a:gs>
                <a:gs pos="100000">
                  <a:schemeClr val="bg1">
                    <a:lumMod val="75000"/>
                  </a:schemeClr>
                </a:gs>
              </a:gsLst>
              <a:path path="circle">
                <a:fillToRect l="50000" t="50000" r="50000" b="50000"/>
              </a:path>
              <a:tileRect/>
            </a:gradFill>
            <a:ln>
              <a:noFill/>
            </a:ln>
          </p:spPr>
          <p:txBody>
            <a:bodyPr wrap="none" anchor="ctr"/>
            <a:lstStyle>
              <a:defPPr>
                <a:defRPr lang="cs-CZ"/>
              </a:defPPr>
              <a:lvl1pPr algn="l" rtl="0" fontAlgn="base">
                <a:spcBef>
                  <a:spcPct val="20000"/>
                </a:spcBef>
                <a:spcAft>
                  <a:spcPct val="0"/>
                </a:spcAft>
                <a:buChar char="•"/>
                <a:defRPr sz="1000" b="1" kern="1200">
                  <a:solidFill>
                    <a:srgbClr val="676D6F"/>
                  </a:solidFill>
                  <a:latin typeface="Arial" charset="0"/>
                  <a:ea typeface="Geneva" charset="0"/>
                  <a:cs typeface="+mn-cs"/>
                </a:defRPr>
              </a:lvl1pPr>
              <a:lvl2pPr marL="457200" algn="l" rtl="0" fontAlgn="base">
                <a:spcBef>
                  <a:spcPct val="20000"/>
                </a:spcBef>
                <a:spcAft>
                  <a:spcPct val="0"/>
                </a:spcAft>
                <a:buChar char="•"/>
                <a:defRPr sz="1000" b="1" kern="1200">
                  <a:solidFill>
                    <a:srgbClr val="676D6F"/>
                  </a:solidFill>
                  <a:latin typeface="Arial" charset="0"/>
                  <a:ea typeface="Geneva" charset="0"/>
                  <a:cs typeface="+mn-cs"/>
                </a:defRPr>
              </a:lvl2pPr>
              <a:lvl3pPr marL="914400" algn="l" rtl="0" fontAlgn="base">
                <a:spcBef>
                  <a:spcPct val="20000"/>
                </a:spcBef>
                <a:spcAft>
                  <a:spcPct val="0"/>
                </a:spcAft>
                <a:buChar char="•"/>
                <a:defRPr sz="1000" b="1" kern="1200">
                  <a:solidFill>
                    <a:srgbClr val="676D6F"/>
                  </a:solidFill>
                  <a:latin typeface="Arial" charset="0"/>
                  <a:ea typeface="Geneva" charset="0"/>
                  <a:cs typeface="+mn-cs"/>
                </a:defRPr>
              </a:lvl3pPr>
              <a:lvl4pPr marL="1371600" algn="l" rtl="0" fontAlgn="base">
                <a:spcBef>
                  <a:spcPct val="20000"/>
                </a:spcBef>
                <a:spcAft>
                  <a:spcPct val="0"/>
                </a:spcAft>
                <a:buChar char="•"/>
                <a:defRPr sz="1000" b="1" kern="1200">
                  <a:solidFill>
                    <a:srgbClr val="676D6F"/>
                  </a:solidFill>
                  <a:latin typeface="Arial" charset="0"/>
                  <a:ea typeface="Geneva" charset="0"/>
                  <a:cs typeface="+mn-cs"/>
                </a:defRPr>
              </a:lvl4pPr>
              <a:lvl5pPr marL="1828800" algn="l" rtl="0" fontAlgn="base">
                <a:spcBef>
                  <a:spcPct val="20000"/>
                </a:spcBef>
                <a:spcAft>
                  <a:spcPct val="0"/>
                </a:spcAft>
                <a:buChar char="•"/>
                <a:defRPr sz="1000" b="1" kern="1200">
                  <a:solidFill>
                    <a:srgbClr val="676D6F"/>
                  </a:solidFill>
                  <a:latin typeface="Arial" charset="0"/>
                  <a:ea typeface="Geneva" charset="0"/>
                  <a:cs typeface="+mn-cs"/>
                </a:defRPr>
              </a:lvl5pPr>
              <a:lvl6pPr marL="2286000" algn="l" defTabSz="457200" rtl="0" eaLnBrk="1" latinLnBrk="0" hangingPunct="1">
                <a:defRPr sz="1000" b="1" kern="1200">
                  <a:solidFill>
                    <a:srgbClr val="676D6F"/>
                  </a:solidFill>
                  <a:latin typeface="Arial" charset="0"/>
                  <a:ea typeface="Geneva" charset="0"/>
                  <a:cs typeface="+mn-cs"/>
                </a:defRPr>
              </a:lvl6pPr>
              <a:lvl7pPr marL="2743200" algn="l" defTabSz="457200" rtl="0" eaLnBrk="1" latinLnBrk="0" hangingPunct="1">
                <a:defRPr sz="1000" b="1" kern="1200">
                  <a:solidFill>
                    <a:srgbClr val="676D6F"/>
                  </a:solidFill>
                  <a:latin typeface="Arial" charset="0"/>
                  <a:ea typeface="Geneva" charset="0"/>
                  <a:cs typeface="+mn-cs"/>
                </a:defRPr>
              </a:lvl7pPr>
              <a:lvl8pPr marL="3200400" algn="l" defTabSz="457200" rtl="0" eaLnBrk="1" latinLnBrk="0" hangingPunct="1">
                <a:defRPr sz="1000" b="1" kern="1200">
                  <a:solidFill>
                    <a:srgbClr val="676D6F"/>
                  </a:solidFill>
                  <a:latin typeface="Arial" charset="0"/>
                  <a:ea typeface="Geneva" charset="0"/>
                  <a:cs typeface="+mn-cs"/>
                </a:defRPr>
              </a:lvl8pPr>
              <a:lvl9pPr marL="3657600" algn="l" defTabSz="457200" rtl="0" eaLnBrk="1" latinLnBrk="0" hangingPunct="1">
                <a:defRPr sz="1000" b="1" kern="1200">
                  <a:solidFill>
                    <a:srgbClr val="676D6F"/>
                  </a:solidFill>
                  <a:latin typeface="Arial" charset="0"/>
                  <a:ea typeface="Geneva" charset="0"/>
                  <a:cs typeface="+mn-cs"/>
                </a:defRPr>
              </a:lvl9pPr>
            </a:lstStyle>
            <a:p>
              <a:pPr>
                <a:spcBef>
                  <a:spcPct val="0"/>
                </a:spcBef>
                <a:buFontTx/>
                <a:buNone/>
              </a:pPr>
              <a:endParaRPr lang="en-US" sz="810" b="0">
                <a:solidFill>
                  <a:schemeClr val="tx1"/>
                </a:solidFill>
              </a:endParaRPr>
            </a:p>
          </p:txBody>
        </p:sp>
        <p:sp>
          <p:nvSpPr>
            <p:cNvPr id="23" name="Rectangle 17"/>
            <p:cNvSpPr>
              <a:spLocks noChangeArrowheads="1"/>
            </p:cNvSpPr>
            <p:nvPr/>
          </p:nvSpPr>
          <p:spPr bwMode="auto">
            <a:xfrm>
              <a:off x="4792134" y="3067579"/>
              <a:ext cx="5071534" cy="431800"/>
            </a:xfrm>
            <a:prstGeom prst="rect">
              <a:avLst/>
            </a:prstGeom>
            <a:solidFill>
              <a:srgbClr val="D61E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cs-CZ"/>
              </a:defPPr>
              <a:lvl1pPr algn="l" rtl="0" fontAlgn="base">
                <a:spcBef>
                  <a:spcPct val="20000"/>
                </a:spcBef>
                <a:spcAft>
                  <a:spcPct val="0"/>
                </a:spcAft>
                <a:buChar char="•"/>
                <a:defRPr sz="1000" b="1" kern="1200">
                  <a:solidFill>
                    <a:srgbClr val="676D6F"/>
                  </a:solidFill>
                  <a:latin typeface="Arial" charset="0"/>
                  <a:ea typeface="Geneva" charset="0"/>
                  <a:cs typeface="+mn-cs"/>
                </a:defRPr>
              </a:lvl1pPr>
              <a:lvl2pPr marL="457200" algn="l" rtl="0" fontAlgn="base">
                <a:spcBef>
                  <a:spcPct val="20000"/>
                </a:spcBef>
                <a:spcAft>
                  <a:spcPct val="0"/>
                </a:spcAft>
                <a:buChar char="•"/>
                <a:defRPr sz="1000" b="1" kern="1200">
                  <a:solidFill>
                    <a:srgbClr val="676D6F"/>
                  </a:solidFill>
                  <a:latin typeface="Arial" charset="0"/>
                  <a:ea typeface="Geneva" charset="0"/>
                  <a:cs typeface="+mn-cs"/>
                </a:defRPr>
              </a:lvl2pPr>
              <a:lvl3pPr marL="914400" algn="l" rtl="0" fontAlgn="base">
                <a:spcBef>
                  <a:spcPct val="20000"/>
                </a:spcBef>
                <a:spcAft>
                  <a:spcPct val="0"/>
                </a:spcAft>
                <a:buChar char="•"/>
                <a:defRPr sz="1000" b="1" kern="1200">
                  <a:solidFill>
                    <a:srgbClr val="676D6F"/>
                  </a:solidFill>
                  <a:latin typeface="Arial" charset="0"/>
                  <a:ea typeface="Geneva" charset="0"/>
                  <a:cs typeface="+mn-cs"/>
                </a:defRPr>
              </a:lvl3pPr>
              <a:lvl4pPr marL="1371600" algn="l" rtl="0" fontAlgn="base">
                <a:spcBef>
                  <a:spcPct val="20000"/>
                </a:spcBef>
                <a:spcAft>
                  <a:spcPct val="0"/>
                </a:spcAft>
                <a:buChar char="•"/>
                <a:defRPr sz="1000" b="1" kern="1200">
                  <a:solidFill>
                    <a:srgbClr val="676D6F"/>
                  </a:solidFill>
                  <a:latin typeface="Arial" charset="0"/>
                  <a:ea typeface="Geneva" charset="0"/>
                  <a:cs typeface="+mn-cs"/>
                </a:defRPr>
              </a:lvl4pPr>
              <a:lvl5pPr marL="1828800" algn="l" rtl="0" fontAlgn="base">
                <a:spcBef>
                  <a:spcPct val="20000"/>
                </a:spcBef>
                <a:spcAft>
                  <a:spcPct val="0"/>
                </a:spcAft>
                <a:buChar char="•"/>
                <a:defRPr sz="1000" b="1" kern="1200">
                  <a:solidFill>
                    <a:srgbClr val="676D6F"/>
                  </a:solidFill>
                  <a:latin typeface="Arial" charset="0"/>
                  <a:ea typeface="Geneva" charset="0"/>
                  <a:cs typeface="+mn-cs"/>
                </a:defRPr>
              </a:lvl5pPr>
              <a:lvl6pPr marL="2286000" algn="l" defTabSz="457200" rtl="0" eaLnBrk="1" latinLnBrk="0" hangingPunct="1">
                <a:defRPr sz="1000" b="1" kern="1200">
                  <a:solidFill>
                    <a:srgbClr val="676D6F"/>
                  </a:solidFill>
                  <a:latin typeface="Arial" charset="0"/>
                  <a:ea typeface="Geneva" charset="0"/>
                  <a:cs typeface="+mn-cs"/>
                </a:defRPr>
              </a:lvl6pPr>
              <a:lvl7pPr marL="2743200" algn="l" defTabSz="457200" rtl="0" eaLnBrk="1" latinLnBrk="0" hangingPunct="1">
                <a:defRPr sz="1000" b="1" kern="1200">
                  <a:solidFill>
                    <a:srgbClr val="676D6F"/>
                  </a:solidFill>
                  <a:latin typeface="Arial" charset="0"/>
                  <a:ea typeface="Geneva" charset="0"/>
                  <a:cs typeface="+mn-cs"/>
                </a:defRPr>
              </a:lvl7pPr>
              <a:lvl8pPr marL="3200400" algn="l" defTabSz="457200" rtl="0" eaLnBrk="1" latinLnBrk="0" hangingPunct="1">
                <a:defRPr sz="1000" b="1" kern="1200">
                  <a:solidFill>
                    <a:srgbClr val="676D6F"/>
                  </a:solidFill>
                  <a:latin typeface="Arial" charset="0"/>
                  <a:ea typeface="Geneva" charset="0"/>
                  <a:cs typeface="+mn-cs"/>
                </a:defRPr>
              </a:lvl8pPr>
              <a:lvl9pPr marL="3657600" algn="l" defTabSz="457200" rtl="0" eaLnBrk="1" latinLnBrk="0" hangingPunct="1">
                <a:defRPr sz="1000" b="1" kern="1200">
                  <a:solidFill>
                    <a:srgbClr val="676D6F"/>
                  </a:solidFill>
                  <a:latin typeface="Arial" charset="0"/>
                  <a:ea typeface="Geneva" charset="0"/>
                  <a:cs typeface="+mn-cs"/>
                </a:defRPr>
              </a:lvl9pPr>
            </a:lstStyle>
            <a:p>
              <a:pPr>
                <a:spcBef>
                  <a:spcPct val="0"/>
                </a:spcBef>
                <a:buFontTx/>
                <a:buNone/>
              </a:pPr>
              <a:r>
                <a:rPr lang="cs-CZ" sz="1100" dirty="0">
                  <a:solidFill>
                    <a:schemeClr val="bg1"/>
                  </a:solidFill>
                </a:rPr>
                <a:t>nadpis grafu</a:t>
              </a:r>
            </a:p>
          </p:txBody>
        </p:sp>
      </p:grpSp>
      <p:graphicFrame>
        <p:nvGraphicFramePr>
          <p:cNvPr id="24" name="Object 138"/>
          <p:cNvGraphicFramePr>
            <a:graphicFrameLocks/>
          </p:cNvGraphicFramePr>
          <p:nvPr userDrawn="1"/>
        </p:nvGraphicFramePr>
        <p:xfrm>
          <a:off x="4633673" y="3454337"/>
          <a:ext cx="2955029" cy="262010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134219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Graf_2">
    <p:spTree>
      <p:nvGrpSpPr>
        <p:cNvPr id="1" name=""/>
        <p:cNvGrpSpPr/>
        <p:nvPr/>
      </p:nvGrpSpPr>
      <p:grpSpPr>
        <a:xfrm>
          <a:off x="0" y="0"/>
          <a:ext cx="0" cy="0"/>
          <a:chOff x="0" y="0"/>
          <a:chExt cx="0" cy="0"/>
        </a:xfrm>
      </p:grpSpPr>
      <p:sp>
        <p:nvSpPr>
          <p:cNvPr id="16" name="Zástupný symbol pro obsah 15"/>
          <p:cNvSpPr>
            <a:spLocks noGrp="1"/>
          </p:cNvSpPr>
          <p:nvPr>
            <p:ph sz="quarter" idx="10" hasCustomPrompt="1"/>
          </p:nvPr>
        </p:nvSpPr>
        <p:spPr>
          <a:xfrm>
            <a:off x="388620" y="1143000"/>
            <a:ext cx="8319354" cy="1767500"/>
          </a:xfrm>
          <a:prstGeom prst="rect">
            <a:avLst/>
          </a:prstGeom>
        </p:spPr>
        <p:txBody>
          <a:bodyPr/>
          <a:lstStyle>
            <a:lvl1pPr marL="0" indent="0">
              <a:buNone/>
              <a:defRPr sz="1700" baseline="0">
                <a:solidFill>
                  <a:srgbClr val="676D6F"/>
                </a:solidFill>
                <a:latin typeface="Arial" panose="020B0604020202020204" pitchFamily="34" charset="0"/>
                <a:cs typeface="Arial" panose="020B0604020202020204" pitchFamily="34" charset="0"/>
              </a:defRPr>
            </a:lvl1pPr>
            <a:lvl2pPr marL="334322" indent="-128586">
              <a:buFont typeface="Arial" panose="020B0604020202020204" pitchFamily="34" charset="0"/>
              <a:buChar char="•"/>
              <a:defRPr sz="1440">
                <a:solidFill>
                  <a:srgbClr val="676D6F"/>
                </a:solidFill>
                <a:latin typeface="Arial" panose="020B0604020202020204" pitchFamily="34" charset="0"/>
                <a:cs typeface="Arial" panose="020B0604020202020204" pitchFamily="34" charset="0"/>
              </a:defRPr>
            </a:lvl2pPr>
            <a:lvl3pPr marL="514340" indent="-102868">
              <a:buFont typeface="Arial" panose="020B0604020202020204" pitchFamily="34" charset="0"/>
              <a:buChar char="•"/>
              <a:defRPr sz="1260">
                <a:solidFill>
                  <a:srgbClr val="676D6F"/>
                </a:solidFill>
                <a:latin typeface="Arial" panose="020B0604020202020204" pitchFamily="34" charset="0"/>
                <a:cs typeface="Arial" panose="020B0604020202020204" pitchFamily="34" charset="0"/>
              </a:defRPr>
            </a:lvl3pPr>
            <a:lvl4pPr marL="720076" indent="-102868">
              <a:buFont typeface="Arial" panose="020B0604020202020204" pitchFamily="34" charset="0"/>
              <a:buChar char="•"/>
              <a:defRPr sz="1080">
                <a:solidFill>
                  <a:srgbClr val="676D6F"/>
                </a:solidFill>
                <a:latin typeface="Arial" panose="020B0604020202020204" pitchFamily="34" charset="0"/>
                <a:cs typeface="Arial" panose="020B0604020202020204" pitchFamily="34" charset="0"/>
              </a:defRPr>
            </a:lvl4pPr>
            <a:lvl5pPr marL="925812" indent="-102868">
              <a:buFont typeface="Arial" panose="020B0604020202020204" pitchFamily="34" charset="0"/>
              <a:buChar char="•"/>
              <a:defRPr sz="1080" b="0">
                <a:solidFill>
                  <a:srgbClr val="676D6F"/>
                </a:solidFill>
                <a:latin typeface="Arial" panose="020B0604020202020204" pitchFamily="34" charset="0"/>
                <a:cs typeface="Arial" panose="020B0604020202020204" pitchFamily="34" charset="0"/>
              </a:defRPr>
            </a:lvl5pPr>
          </a:lstStyle>
          <a:p>
            <a:pPr lvl="0"/>
            <a:r>
              <a:rPr lang="cs-CZ" dirty="0"/>
              <a:t>Kliknutím  vložíte  text</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10" name="Obdélník 9"/>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1" name="Obrázek 10"/>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293836983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Graf">
    <p:spTree>
      <p:nvGrpSpPr>
        <p:cNvPr id="1" name=""/>
        <p:cNvGrpSpPr/>
        <p:nvPr/>
      </p:nvGrpSpPr>
      <p:grpSpPr>
        <a:xfrm>
          <a:off x="0" y="0"/>
          <a:ext cx="0" cy="0"/>
          <a:chOff x="0" y="0"/>
          <a:chExt cx="0" cy="0"/>
        </a:xfrm>
      </p:grpSpPr>
      <p:sp>
        <p:nvSpPr>
          <p:cNvPr id="27" name="Obdélník 26"/>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28" name="Obrázek 27"/>
          <p:cNvPicPr>
            <a:picLocks noChangeAspect="1"/>
          </p:cNvPicPr>
          <p:nvPr userDrawn="1"/>
        </p:nvPicPr>
        <p:blipFill>
          <a:blip r:embed="rId2"/>
          <a:stretch>
            <a:fillRect/>
          </a:stretch>
        </p:blipFill>
        <p:spPr>
          <a:xfrm>
            <a:off x="0" y="5847215"/>
            <a:ext cx="8714552" cy="678129"/>
          </a:xfrm>
          <a:prstGeom prst="rect">
            <a:avLst/>
          </a:prstGeom>
        </p:spPr>
      </p:pic>
      <p:graphicFrame>
        <p:nvGraphicFramePr>
          <p:cNvPr id="42" name="Chart 1"/>
          <p:cNvGraphicFramePr/>
          <p:nvPr userDrawn="1"/>
        </p:nvGraphicFramePr>
        <p:xfrm>
          <a:off x="2811544" y="1664733"/>
          <a:ext cx="4846559" cy="3506930"/>
        </p:xfrm>
        <a:graphic>
          <a:graphicData uri="http://schemas.openxmlformats.org/drawingml/2006/chart">
            <c:chart xmlns:c="http://schemas.openxmlformats.org/drawingml/2006/chart" xmlns:r="http://schemas.openxmlformats.org/officeDocument/2006/relationships" r:id="rId3"/>
          </a:graphicData>
        </a:graphic>
      </p:graphicFrame>
      <p:grpSp>
        <p:nvGrpSpPr>
          <p:cNvPr id="43" name="Group 5"/>
          <p:cNvGrpSpPr/>
          <p:nvPr userDrawn="1"/>
        </p:nvGrpSpPr>
        <p:grpSpPr>
          <a:xfrm>
            <a:off x="4355976" y="1914174"/>
            <a:ext cx="972268" cy="650730"/>
            <a:chOff x="3474503" y="2894948"/>
            <a:chExt cx="1436164" cy="670915"/>
          </a:xfrm>
        </p:grpSpPr>
        <p:sp>
          <p:nvSpPr>
            <p:cNvPr id="44" name="TextBox 4"/>
            <p:cNvSpPr txBox="1"/>
            <p:nvPr/>
          </p:nvSpPr>
          <p:spPr>
            <a:xfrm>
              <a:off x="3870719" y="2894948"/>
              <a:ext cx="1039948" cy="380788"/>
            </a:xfrm>
            <a:prstGeom prst="rect">
              <a:avLst/>
            </a:prstGeom>
            <a:noFill/>
          </p:spPr>
          <p:txBody>
            <a:bodyPr wrap="square" rtlCol="0">
              <a:spAutoFit/>
            </a:bodyPr>
            <a:lstStyle/>
            <a:p>
              <a:r>
                <a:rPr lang="cs-CZ" sz="1800" b="1" dirty="0">
                  <a:solidFill>
                    <a:srgbClr val="D61E04"/>
                  </a:solidFill>
                  <a:latin typeface="Arial CE"/>
                  <a:cs typeface="Arial CE"/>
                </a:rPr>
                <a:t>29</a:t>
              </a:r>
              <a:r>
                <a:rPr lang="en-US" sz="1800" b="1" dirty="0">
                  <a:solidFill>
                    <a:srgbClr val="D61E04"/>
                  </a:solidFill>
                  <a:latin typeface="Arial CE"/>
                  <a:cs typeface="Arial CE"/>
                </a:rPr>
                <a:t>%</a:t>
              </a:r>
            </a:p>
          </p:txBody>
        </p:sp>
        <p:grpSp>
          <p:nvGrpSpPr>
            <p:cNvPr id="45" name="Group 15"/>
            <p:cNvGrpSpPr/>
            <p:nvPr/>
          </p:nvGrpSpPr>
          <p:grpSpPr>
            <a:xfrm>
              <a:off x="3474503" y="3291566"/>
              <a:ext cx="1427601" cy="274297"/>
              <a:chOff x="3474503" y="3291566"/>
              <a:chExt cx="1427601" cy="274297"/>
            </a:xfrm>
          </p:grpSpPr>
          <p:cxnSp>
            <p:nvCxnSpPr>
              <p:cNvPr id="46" name="Straight Connector 9"/>
              <p:cNvCxnSpPr/>
              <p:nvPr/>
            </p:nvCxnSpPr>
            <p:spPr>
              <a:xfrm flipV="1">
                <a:off x="3474503" y="3291566"/>
                <a:ext cx="416534" cy="274297"/>
              </a:xfrm>
              <a:prstGeom prst="line">
                <a:avLst/>
              </a:prstGeom>
              <a:ln>
                <a:solidFill>
                  <a:srgbClr val="D61E0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11"/>
              <p:cNvCxnSpPr/>
              <p:nvPr/>
            </p:nvCxnSpPr>
            <p:spPr>
              <a:xfrm>
                <a:off x="3886168" y="3294211"/>
                <a:ext cx="1015936" cy="0"/>
              </a:xfrm>
              <a:prstGeom prst="line">
                <a:avLst/>
              </a:prstGeom>
              <a:ln>
                <a:solidFill>
                  <a:srgbClr val="D61E04"/>
                </a:solidFill>
              </a:ln>
              <a:effectLst/>
            </p:spPr>
            <p:style>
              <a:lnRef idx="2">
                <a:schemeClr val="accent1"/>
              </a:lnRef>
              <a:fillRef idx="0">
                <a:schemeClr val="accent1"/>
              </a:fillRef>
              <a:effectRef idx="1">
                <a:schemeClr val="accent1"/>
              </a:effectRef>
              <a:fontRef idx="minor">
                <a:schemeClr val="tx1"/>
              </a:fontRef>
            </p:style>
          </p:cxnSp>
        </p:grpSp>
      </p:grpSp>
      <p:grpSp>
        <p:nvGrpSpPr>
          <p:cNvPr id="48" name="Group 10"/>
          <p:cNvGrpSpPr/>
          <p:nvPr userDrawn="1"/>
        </p:nvGrpSpPr>
        <p:grpSpPr>
          <a:xfrm>
            <a:off x="2621621" y="1951255"/>
            <a:ext cx="870259" cy="685657"/>
            <a:chOff x="2795450" y="2891408"/>
            <a:chExt cx="1285484" cy="706925"/>
          </a:xfrm>
        </p:grpSpPr>
        <p:sp>
          <p:nvSpPr>
            <p:cNvPr id="49" name="TextBox 12"/>
            <p:cNvSpPr txBox="1"/>
            <p:nvPr/>
          </p:nvSpPr>
          <p:spPr>
            <a:xfrm>
              <a:off x="2795450" y="2891408"/>
              <a:ext cx="989148" cy="380788"/>
            </a:xfrm>
            <a:prstGeom prst="rect">
              <a:avLst/>
            </a:prstGeom>
            <a:noFill/>
          </p:spPr>
          <p:txBody>
            <a:bodyPr wrap="square" rtlCol="0">
              <a:spAutoFit/>
            </a:bodyPr>
            <a:lstStyle/>
            <a:p>
              <a:r>
                <a:rPr lang="cs-CZ" sz="1800" b="1" dirty="0">
                  <a:solidFill>
                    <a:schemeClr val="bg1">
                      <a:lumMod val="75000"/>
                    </a:schemeClr>
                  </a:solidFill>
                  <a:latin typeface="Arial CE"/>
                  <a:cs typeface="Arial CE"/>
                </a:rPr>
                <a:t>5</a:t>
              </a:r>
              <a:r>
                <a:rPr lang="en-US" sz="1800" b="1" dirty="0">
                  <a:solidFill>
                    <a:schemeClr val="bg1">
                      <a:lumMod val="75000"/>
                    </a:schemeClr>
                  </a:solidFill>
                  <a:latin typeface="Arial CE"/>
                  <a:cs typeface="Arial CE"/>
                </a:rPr>
                <a:t>%</a:t>
              </a:r>
            </a:p>
          </p:txBody>
        </p:sp>
        <p:grpSp>
          <p:nvGrpSpPr>
            <p:cNvPr id="50" name="Group 13"/>
            <p:cNvGrpSpPr/>
            <p:nvPr/>
          </p:nvGrpSpPr>
          <p:grpSpPr>
            <a:xfrm>
              <a:off x="2878635" y="3291567"/>
              <a:ext cx="1202299" cy="306766"/>
              <a:chOff x="2878635" y="3291567"/>
              <a:chExt cx="1202299" cy="306766"/>
            </a:xfrm>
          </p:grpSpPr>
          <p:cxnSp>
            <p:nvCxnSpPr>
              <p:cNvPr id="51" name="Straight Connector 14"/>
              <p:cNvCxnSpPr/>
              <p:nvPr/>
            </p:nvCxnSpPr>
            <p:spPr>
              <a:xfrm flipH="1" flipV="1">
                <a:off x="3891037" y="3291567"/>
                <a:ext cx="189897" cy="306766"/>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16"/>
              <p:cNvCxnSpPr/>
              <p:nvPr/>
            </p:nvCxnSpPr>
            <p:spPr>
              <a:xfrm>
                <a:off x="2878635" y="3294211"/>
                <a:ext cx="1015936"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53" name="Group 22"/>
          <p:cNvGrpSpPr/>
          <p:nvPr userDrawn="1"/>
        </p:nvGrpSpPr>
        <p:grpSpPr>
          <a:xfrm>
            <a:off x="2123728" y="2270294"/>
            <a:ext cx="1019287" cy="654650"/>
            <a:chOff x="3769115" y="2897979"/>
            <a:chExt cx="1505618" cy="674955"/>
          </a:xfrm>
        </p:grpSpPr>
        <p:sp>
          <p:nvSpPr>
            <p:cNvPr id="54" name="TextBox 23"/>
            <p:cNvSpPr txBox="1"/>
            <p:nvPr/>
          </p:nvSpPr>
          <p:spPr>
            <a:xfrm>
              <a:off x="3769115" y="2897979"/>
              <a:ext cx="1048414" cy="380788"/>
            </a:xfrm>
            <a:prstGeom prst="rect">
              <a:avLst/>
            </a:prstGeom>
            <a:noFill/>
          </p:spPr>
          <p:txBody>
            <a:bodyPr wrap="square" rtlCol="0">
              <a:spAutoFit/>
            </a:bodyPr>
            <a:lstStyle/>
            <a:p>
              <a:r>
                <a:rPr lang="cs-CZ" sz="1800" b="1" dirty="0">
                  <a:solidFill>
                    <a:schemeClr val="bg1">
                      <a:lumMod val="65000"/>
                    </a:schemeClr>
                  </a:solidFill>
                  <a:latin typeface="Arial CE"/>
                  <a:cs typeface="Arial CE"/>
                </a:rPr>
                <a:t>12</a:t>
              </a:r>
              <a:r>
                <a:rPr lang="en-US" sz="1800" b="1" dirty="0">
                  <a:solidFill>
                    <a:schemeClr val="bg1">
                      <a:lumMod val="65000"/>
                    </a:schemeClr>
                  </a:solidFill>
                  <a:latin typeface="Arial CE"/>
                  <a:cs typeface="Arial CE"/>
                </a:rPr>
                <a:t>%</a:t>
              </a:r>
            </a:p>
          </p:txBody>
        </p:sp>
        <p:grpSp>
          <p:nvGrpSpPr>
            <p:cNvPr id="55" name="Group 24"/>
            <p:cNvGrpSpPr/>
            <p:nvPr/>
          </p:nvGrpSpPr>
          <p:grpSpPr>
            <a:xfrm>
              <a:off x="3886168" y="3291567"/>
              <a:ext cx="1388565" cy="281367"/>
              <a:chOff x="3886168" y="3291567"/>
              <a:chExt cx="1388565" cy="281367"/>
            </a:xfrm>
          </p:grpSpPr>
          <p:cxnSp>
            <p:nvCxnSpPr>
              <p:cNvPr id="56" name="Straight Connector 25"/>
              <p:cNvCxnSpPr/>
              <p:nvPr/>
            </p:nvCxnSpPr>
            <p:spPr>
              <a:xfrm flipH="1" flipV="1">
                <a:off x="4898570" y="3291567"/>
                <a:ext cx="376163" cy="281367"/>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26"/>
              <p:cNvCxnSpPr/>
              <p:nvPr/>
            </p:nvCxnSpPr>
            <p:spPr>
              <a:xfrm>
                <a:off x="3886168" y="3294211"/>
                <a:ext cx="1015936"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58" name="Skupina 57"/>
          <p:cNvGrpSpPr/>
          <p:nvPr userDrawn="1"/>
        </p:nvGrpSpPr>
        <p:grpSpPr>
          <a:xfrm>
            <a:off x="2320365" y="3986247"/>
            <a:ext cx="955491" cy="385130"/>
            <a:chOff x="2320365" y="3986247"/>
            <a:chExt cx="955491" cy="385130"/>
          </a:xfrm>
        </p:grpSpPr>
        <p:sp>
          <p:nvSpPr>
            <p:cNvPr id="59" name="TextBox 18"/>
            <p:cNvSpPr txBox="1"/>
            <p:nvPr/>
          </p:nvSpPr>
          <p:spPr>
            <a:xfrm>
              <a:off x="2320365" y="3986247"/>
              <a:ext cx="681106" cy="369332"/>
            </a:xfrm>
            <a:prstGeom prst="rect">
              <a:avLst/>
            </a:prstGeom>
            <a:noFill/>
            <a:ln>
              <a:noFill/>
            </a:ln>
          </p:spPr>
          <p:txBody>
            <a:bodyPr wrap="square" rtlCol="0">
              <a:spAutoFit/>
            </a:bodyPr>
            <a:lstStyle/>
            <a:p>
              <a:r>
                <a:rPr lang="cs-CZ" sz="1800" b="1" dirty="0">
                  <a:solidFill>
                    <a:schemeClr val="bg1">
                      <a:lumMod val="50000"/>
                    </a:schemeClr>
                  </a:solidFill>
                  <a:latin typeface="Arial CE"/>
                  <a:cs typeface="Arial CE"/>
                </a:rPr>
                <a:t>29</a:t>
              </a:r>
              <a:r>
                <a:rPr lang="en-US" sz="1800" b="1" dirty="0">
                  <a:solidFill>
                    <a:schemeClr val="bg1">
                      <a:lumMod val="50000"/>
                    </a:schemeClr>
                  </a:solidFill>
                  <a:latin typeface="Arial CE"/>
                  <a:cs typeface="Arial CE"/>
                </a:rPr>
                <a:t>%</a:t>
              </a:r>
            </a:p>
          </p:txBody>
        </p:sp>
        <p:sp>
          <p:nvSpPr>
            <p:cNvPr id="60" name="Freeform 28"/>
            <p:cNvSpPr/>
            <p:nvPr/>
          </p:nvSpPr>
          <p:spPr>
            <a:xfrm>
              <a:off x="2361627" y="4096276"/>
              <a:ext cx="914229" cy="275101"/>
            </a:xfrm>
            <a:custGeom>
              <a:avLst/>
              <a:gdLst>
                <a:gd name="connsiteX0" fmla="*/ 0 w 1350433"/>
                <a:gd name="connsiteY0" fmla="*/ 279400 h 283634"/>
                <a:gd name="connsiteX1" fmla="*/ 1007533 w 1350433"/>
                <a:gd name="connsiteY1" fmla="*/ 283634 h 283634"/>
                <a:gd name="connsiteX2" fmla="*/ 1350433 w 1350433"/>
                <a:gd name="connsiteY2" fmla="*/ 0 h 283634"/>
              </a:gdLst>
              <a:ahLst/>
              <a:cxnLst>
                <a:cxn ang="0">
                  <a:pos x="connsiteX0" y="connsiteY0"/>
                </a:cxn>
                <a:cxn ang="0">
                  <a:pos x="connsiteX1" y="connsiteY1"/>
                </a:cxn>
                <a:cxn ang="0">
                  <a:pos x="connsiteX2" y="connsiteY2"/>
                </a:cxn>
              </a:cxnLst>
              <a:rect l="l" t="t" r="r" b="b"/>
              <a:pathLst>
                <a:path w="1350433" h="283634">
                  <a:moveTo>
                    <a:pt x="0" y="279400"/>
                  </a:moveTo>
                  <a:lnTo>
                    <a:pt x="1007533" y="283634"/>
                  </a:lnTo>
                  <a:lnTo>
                    <a:pt x="1350433" y="0"/>
                  </a:lnTo>
                </a:path>
              </a:pathLst>
            </a:cu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8"/>
            </a:p>
          </p:txBody>
        </p:sp>
      </p:grpSp>
      <p:grpSp>
        <p:nvGrpSpPr>
          <p:cNvPr id="61" name="Group 10"/>
          <p:cNvGrpSpPr/>
          <p:nvPr userDrawn="1"/>
        </p:nvGrpSpPr>
        <p:grpSpPr>
          <a:xfrm>
            <a:off x="3046057" y="1756011"/>
            <a:ext cx="870259" cy="685657"/>
            <a:chOff x="2795450" y="2891408"/>
            <a:chExt cx="1285484" cy="706925"/>
          </a:xfrm>
        </p:grpSpPr>
        <p:sp>
          <p:nvSpPr>
            <p:cNvPr id="62" name="TextBox 12"/>
            <p:cNvSpPr txBox="1"/>
            <p:nvPr/>
          </p:nvSpPr>
          <p:spPr>
            <a:xfrm>
              <a:off x="2795450" y="2891408"/>
              <a:ext cx="989148" cy="380788"/>
            </a:xfrm>
            <a:prstGeom prst="rect">
              <a:avLst/>
            </a:prstGeom>
            <a:noFill/>
          </p:spPr>
          <p:txBody>
            <a:bodyPr wrap="square" rtlCol="0">
              <a:spAutoFit/>
            </a:bodyPr>
            <a:lstStyle/>
            <a:p>
              <a:r>
                <a:rPr lang="cs-CZ" sz="1800" b="1" dirty="0">
                  <a:solidFill>
                    <a:schemeClr val="bg1">
                      <a:lumMod val="85000"/>
                    </a:schemeClr>
                  </a:solidFill>
                  <a:latin typeface="Arial CE"/>
                  <a:cs typeface="Arial CE"/>
                </a:rPr>
                <a:t>4</a:t>
              </a:r>
              <a:r>
                <a:rPr lang="en-US" sz="1800" b="1" dirty="0">
                  <a:solidFill>
                    <a:schemeClr val="bg1">
                      <a:lumMod val="85000"/>
                    </a:schemeClr>
                  </a:solidFill>
                  <a:latin typeface="Arial CE"/>
                  <a:cs typeface="Arial CE"/>
                </a:rPr>
                <a:t>%</a:t>
              </a:r>
            </a:p>
          </p:txBody>
        </p:sp>
        <p:grpSp>
          <p:nvGrpSpPr>
            <p:cNvPr id="63" name="Group 13"/>
            <p:cNvGrpSpPr/>
            <p:nvPr/>
          </p:nvGrpSpPr>
          <p:grpSpPr>
            <a:xfrm>
              <a:off x="2878635" y="3291567"/>
              <a:ext cx="1202299" cy="306766"/>
              <a:chOff x="2878635" y="3291567"/>
              <a:chExt cx="1202299" cy="306766"/>
            </a:xfrm>
          </p:grpSpPr>
          <p:cxnSp>
            <p:nvCxnSpPr>
              <p:cNvPr id="64" name="Straight Connector 14"/>
              <p:cNvCxnSpPr/>
              <p:nvPr/>
            </p:nvCxnSpPr>
            <p:spPr>
              <a:xfrm flipH="1" flipV="1">
                <a:off x="3891037" y="3291567"/>
                <a:ext cx="189897" cy="306766"/>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16"/>
              <p:cNvCxnSpPr/>
              <p:nvPr/>
            </p:nvCxnSpPr>
            <p:spPr>
              <a:xfrm>
                <a:off x="2878635" y="3294211"/>
                <a:ext cx="1015936"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66" name="Skupina 65"/>
          <p:cNvGrpSpPr/>
          <p:nvPr userDrawn="1"/>
        </p:nvGrpSpPr>
        <p:grpSpPr>
          <a:xfrm>
            <a:off x="4837744" y="3793286"/>
            <a:ext cx="984085" cy="385922"/>
            <a:chOff x="4227759" y="4601645"/>
            <a:chExt cx="984085" cy="385922"/>
          </a:xfrm>
        </p:grpSpPr>
        <p:sp>
          <p:nvSpPr>
            <p:cNvPr id="67" name="TextBox 18"/>
            <p:cNvSpPr txBox="1"/>
            <p:nvPr/>
          </p:nvSpPr>
          <p:spPr>
            <a:xfrm>
              <a:off x="4530738" y="4601645"/>
              <a:ext cx="681106" cy="369332"/>
            </a:xfrm>
            <a:prstGeom prst="rect">
              <a:avLst/>
            </a:prstGeom>
            <a:noFill/>
            <a:ln>
              <a:noFill/>
            </a:ln>
          </p:spPr>
          <p:txBody>
            <a:bodyPr wrap="square" rtlCol="0">
              <a:spAutoFit/>
            </a:bodyPr>
            <a:lstStyle/>
            <a:p>
              <a:r>
                <a:rPr lang="cs-CZ" sz="1800" b="1" dirty="0">
                  <a:solidFill>
                    <a:srgbClr val="FC6652"/>
                  </a:solidFill>
                  <a:latin typeface="Arial CE"/>
                  <a:cs typeface="Arial CE"/>
                </a:rPr>
                <a:t>12</a:t>
              </a:r>
              <a:r>
                <a:rPr lang="en-US" sz="1800" b="1" dirty="0">
                  <a:solidFill>
                    <a:srgbClr val="FC6652"/>
                  </a:solidFill>
                  <a:latin typeface="Arial CE"/>
                  <a:cs typeface="Arial CE"/>
                </a:rPr>
                <a:t>%</a:t>
              </a:r>
            </a:p>
          </p:txBody>
        </p:sp>
        <p:sp>
          <p:nvSpPr>
            <p:cNvPr id="68" name="Freeform 28"/>
            <p:cNvSpPr/>
            <p:nvPr/>
          </p:nvSpPr>
          <p:spPr>
            <a:xfrm flipH="1">
              <a:off x="4227759" y="4742680"/>
              <a:ext cx="813820" cy="244887"/>
            </a:xfrm>
            <a:custGeom>
              <a:avLst/>
              <a:gdLst>
                <a:gd name="connsiteX0" fmla="*/ 0 w 1350433"/>
                <a:gd name="connsiteY0" fmla="*/ 279400 h 283634"/>
                <a:gd name="connsiteX1" fmla="*/ 1007533 w 1350433"/>
                <a:gd name="connsiteY1" fmla="*/ 283634 h 283634"/>
                <a:gd name="connsiteX2" fmla="*/ 1350433 w 1350433"/>
                <a:gd name="connsiteY2" fmla="*/ 0 h 283634"/>
              </a:gdLst>
              <a:ahLst/>
              <a:cxnLst>
                <a:cxn ang="0">
                  <a:pos x="connsiteX0" y="connsiteY0"/>
                </a:cxn>
                <a:cxn ang="0">
                  <a:pos x="connsiteX1" y="connsiteY1"/>
                </a:cxn>
                <a:cxn ang="0">
                  <a:pos x="connsiteX2" y="connsiteY2"/>
                </a:cxn>
              </a:cxnLst>
              <a:rect l="l" t="t" r="r" b="b"/>
              <a:pathLst>
                <a:path w="1350433" h="283634">
                  <a:moveTo>
                    <a:pt x="0" y="279400"/>
                  </a:moveTo>
                  <a:lnTo>
                    <a:pt x="1007533" y="283634"/>
                  </a:lnTo>
                  <a:lnTo>
                    <a:pt x="1350433" y="0"/>
                  </a:lnTo>
                </a:path>
              </a:pathLst>
            </a:custGeom>
            <a:ln>
              <a:solidFill>
                <a:srgbClr val="FC665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8"/>
            </a:p>
          </p:txBody>
        </p:sp>
      </p:grpSp>
      <p:grpSp>
        <p:nvGrpSpPr>
          <p:cNvPr id="69" name="Skupina 68"/>
          <p:cNvGrpSpPr/>
          <p:nvPr userDrawn="1"/>
        </p:nvGrpSpPr>
        <p:grpSpPr>
          <a:xfrm>
            <a:off x="4467802" y="4156783"/>
            <a:ext cx="984085" cy="385922"/>
            <a:chOff x="4227759" y="4601645"/>
            <a:chExt cx="984085" cy="385922"/>
          </a:xfrm>
        </p:grpSpPr>
        <p:sp>
          <p:nvSpPr>
            <p:cNvPr id="70" name="TextBox 18"/>
            <p:cNvSpPr txBox="1"/>
            <p:nvPr/>
          </p:nvSpPr>
          <p:spPr>
            <a:xfrm>
              <a:off x="4530738" y="4601645"/>
              <a:ext cx="681106" cy="369332"/>
            </a:xfrm>
            <a:prstGeom prst="rect">
              <a:avLst/>
            </a:prstGeom>
            <a:noFill/>
            <a:ln>
              <a:noFill/>
            </a:ln>
          </p:spPr>
          <p:txBody>
            <a:bodyPr wrap="square" rtlCol="0">
              <a:spAutoFit/>
            </a:bodyPr>
            <a:lstStyle/>
            <a:p>
              <a:r>
                <a:rPr lang="cs-CZ" sz="1800" b="1" dirty="0">
                  <a:solidFill>
                    <a:srgbClr val="FD8777"/>
                  </a:solidFill>
                  <a:latin typeface="Arial CE"/>
                  <a:cs typeface="Arial CE"/>
                </a:rPr>
                <a:t>5</a:t>
              </a:r>
              <a:r>
                <a:rPr lang="en-US" sz="1800" b="1" dirty="0">
                  <a:solidFill>
                    <a:srgbClr val="FD8777"/>
                  </a:solidFill>
                  <a:latin typeface="Arial CE"/>
                  <a:cs typeface="Arial CE"/>
                </a:rPr>
                <a:t>%</a:t>
              </a:r>
            </a:p>
          </p:txBody>
        </p:sp>
        <p:sp>
          <p:nvSpPr>
            <p:cNvPr id="71" name="Freeform 28"/>
            <p:cNvSpPr/>
            <p:nvPr/>
          </p:nvSpPr>
          <p:spPr>
            <a:xfrm flipH="1">
              <a:off x="4227759" y="4742680"/>
              <a:ext cx="813820" cy="244887"/>
            </a:xfrm>
            <a:custGeom>
              <a:avLst/>
              <a:gdLst>
                <a:gd name="connsiteX0" fmla="*/ 0 w 1350433"/>
                <a:gd name="connsiteY0" fmla="*/ 279400 h 283634"/>
                <a:gd name="connsiteX1" fmla="*/ 1007533 w 1350433"/>
                <a:gd name="connsiteY1" fmla="*/ 283634 h 283634"/>
                <a:gd name="connsiteX2" fmla="*/ 1350433 w 1350433"/>
                <a:gd name="connsiteY2" fmla="*/ 0 h 283634"/>
              </a:gdLst>
              <a:ahLst/>
              <a:cxnLst>
                <a:cxn ang="0">
                  <a:pos x="connsiteX0" y="connsiteY0"/>
                </a:cxn>
                <a:cxn ang="0">
                  <a:pos x="connsiteX1" y="connsiteY1"/>
                </a:cxn>
                <a:cxn ang="0">
                  <a:pos x="connsiteX2" y="connsiteY2"/>
                </a:cxn>
              </a:cxnLst>
              <a:rect l="l" t="t" r="r" b="b"/>
              <a:pathLst>
                <a:path w="1350433" h="283634">
                  <a:moveTo>
                    <a:pt x="0" y="279400"/>
                  </a:moveTo>
                  <a:lnTo>
                    <a:pt x="1007533" y="283634"/>
                  </a:lnTo>
                  <a:lnTo>
                    <a:pt x="1350433" y="0"/>
                  </a:lnTo>
                </a:path>
              </a:pathLst>
            </a:custGeom>
            <a:ln>
              <a:solidFill>
                <a:srgbClr val="FD877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8"/>
            </a:p>
          </p:txBody>
        </p:sp>
      </p:grpSp>
      <p:grpSp>
        <p:nvGrpSpPr>
          <p:cNvPr id="72" name="Skupina 71"/>
          <p:cNvGrpSpPr/>
          <p:nvPr userDrawn="1"/>
        </p:nvGrpSpPr>
        <p:grpSpPr>
          <a:xfrm>
            <a:off x="3208025" y="4293096"/>
            <a:ext cx="955491" cy="385130"/>
            <a:chOff x="2320365" y="3986247"/>
            <a:chExt cx="955491" cy="385130"/>
          </a:xfrm>
        </p:grpSpPr>
        <p:sp>
          <p:nvSpPr>
            <p:cNvPr id="73" name="TextBox 18"/>
            <p:cNvSpPr txBox="1"/>
            <p:nvPr/>
          </p:nvSpPr>
          <p:spPr>
            <a:xfrm>
              <a:off x="2320365" y="3986247"/>
              <a:ext cx="681106" cy="369332"/>
            </a:xfrm>
            <a:prstGeom prst="rect">
              <a:avLst/>
            </a:prstGeom>
            <a:noFill/>
            <a:ln>
              <a:noFill/>
            </a:ln>
          </p:spPr>
          <p:txBody>
            <a:bodyPr wrap="square" rtlCol="0">
              <a:spAutoFit/>
            </a:bodyPr>
            <a:lstStyle/>
            <a:p>
              <a:r>
                <a:rPr lang="cs-CZ" sz="1800" b="1" dirty="0">
                  <a:solidFill>
                    <a:srgbClr val="FEC0B8"/>
                  </a:solidFill>
                  <a:latin typeface="Arial CE"/>
                  <a:cs typeface="Arial CE"/>
                </a:rPr>
                <a:t>4</a:t>
              </a:r>
              <a:r>
                <a:rPr lang="en-US" sz="1800" b="1" dirty="0">
                  <a:solidFill>
                    <a:srgbClr val="FEC0B8"/>
                  </a:solidFill>
                  <a:latin typeface="Arial CE"/>
                  <a:cs typeface="Arial CE"/>
                </a:rPr>
                <a:t>%</a:t>
              </a:r>
            </a:p>
          </p:txBody>
        </p:sp>
        <p:sp>
          <p:nvSpPr>
            <p:cNvPr id="74" name="Freeform 28"/>
            <p:cNvSpPr/>
            <p:nvPr/>
          </p:nvSpPr>
          <p:spPr>
            <a:xfrm>
              <a:off x="2361627" y="4096276"/>
              <a:ext cx="914229" cy="275101"/>
            </a:xfrm>
            <a:custGeom>
              <a:avLst/>
              <a:gdLst>
                <a:gd name="connsiteX0" fmla="*/ 0 w 1350433"/>
                <a:gd name="connsiteY0" fmla="*/ 279400 h 283634"/>
                <a:gd name="connsiteX1" fmla="*/ 1007533 w 1350433"/>
                <a:gd name="connsiteY1" fmla="*/ 283634 h 283634"/>
                <a:gd name="connsiteX2" fmla="*/ 1350433 w 1350433"/>
                <a:gd name="connsiteY2" fmla="*/ 0 h 283634"/>
              </a:gdLst>
              <a:ahLst/>
              <a:cxnLst>
                <a:cxn ang="0">
                  <a:pos x="connsiteX0" y="connsiteY0"/>
                </a:cxn>
                <a:cxn ang="0">
                  <a:pos x="connsiteX1" y="connsiteY1"/>
                </a:cxn>
                <a:cxn ang="0">
                  <a:pos x="connsiteX2" y="connsiteY2"/>
                </a:cxn>
              </a:cxnLst>
              <a:rect l="l" t="t" r="r" b="b"/>
              <a:pathLst>
                <a:path w="1350433" h="283634">
                  <a:moveTo>
                    <a:pt x="0" y="279400"/>
                  </a:moveTo>
                  <a:lnTo>
                    <a:pt x="1007533" y="283634"/>
                  </a:lnTo>
                  <a:lnTo>
                    <a:pt x="1350433" y="0"/>
                  </a:lnTo>
                </a:path>
              </a:pathLst>
            </a:custGeom>
            <a:ln>
              <a:solidFill>
                <a:srgbClr val="FEC0B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8"/>
            </a:p>
          </p:txBody>
        </p:sp>
      </p:grpSp>
    </p:spTree>
    <p:extLst>
      <p:ext uri="{BB962C8B-B14F-4D97-AF65-F5344CB8AC3E}">
        <p14:creationId xmlns:p14="http://schemas.microsoft.com/office/powerpoint/2010/main" val="217033037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Graf">
    <p:spTree>
      <p:nvGrpSpPr>
        <p:cNvPr id="1" name=""/>
        <p:cNvGrpSpPr/>
        <p:nvPr/>
      </p:nvGrpSpPr>
      <p:grpSpPr>
        <a:xfrm>
          <a:off x="0" y="0"/>
          <a:ext cx="0" cy="0"/>
          <a:chOff x="0" y="0"/>
          <a:chExt cx="0" cy="0"/>
        </a:xfrm>
      </p:grpSpPr>
      <p:sp>
        <p:nvSpPr>
          <p:cNvPr id="16" name="Zástupný symbol pro obsah 15"/>
          <p:cNvSpPr>
            <a:spLocks noGrp="1"/>
          </p:cNvSpPr>
          <p:nvPr>
            <p:ph sz="quarter" idx="10" hasCustomPrompt="1"/>
          </p:nvPr>
        </p:nvSpPr>
        <p:spPr>
          <a:xfrm>
            <a:off x="5120640" y="1143000"/>
            <a:ext cx="3587334" cy="4892040"/>
          </a:xfrm>
          <a:prstGeom prst="rect">
            <a:avLst/>
          </a:prstGeom>
        </p:spPr>
        <p:txBody>
          <a:bodyPr/>
          <a:lstStyle>
            <a:lvl1pPr marL="0" indent="0">
              <a:buNone/>
              <a:defRPr sz="1300" baseline="0">
                <a:solidFill>
                  <a:srgbClr val="676D6F"/>
                </a:solidFill>
                <a:latin typeface="Arial" panose="020B0604020202020204" pitchFamily="34" charset="0"/>
                <a:cs typeface="Arial" panose="020B0604020202020204" pitchFamily="34" charset="0"/>
              </a:defRPr>
            </a:lvl1pPr>
            <a:lvl2pPr marL="334322" indent="-128586">
              <a:buFont typeface="Arial" panose="020B0604020202020204" pitchFamily="34" charset="0"/>
              <a:buChar char="•"/>
              <a:defRPr sz="1440">
                <a:solidFill>
                  <a:srgbClr val="676D6F"/>
                </a:solidFill>
                <a:latin typeface="Arial" panose="020B0604020202020204" pitchFamily="34" charset="0"/>
                <a:cs typeface="Arial" panose="020B0604020202020204" pitchFamily="34" charset="0"/>
              </a:defRPr>
            </a:lvl2pPr>
            <a:lvl3pPr marL="514340" indent="-102868">
              <a:buFont typeface="Arial" panose="020B0604020202020204" pitchFamily="34" charset="0"/>
              <a:buChar char="•"/>
              <a:defRPr sz="1260">
                <a:solidFill>
                  <a:srgbClr val="676D6F"/>
                </a:solidFill>
                <a:latin typeface="Arial" panose="020B0604020202020204" pitchFamily="34" charset="0"/>
                <a:cs typeface="Arial" panose="020B0604020202020204" pitchFamily="34" charset="0"/>
              </a:defRPr>
            </a:lvl3pPr>
            <a:lvl4pPr marL="720076" indent="-102868">
              <a:buFont typeface="Arial" panose="020B0604020202020204" pitchFamily="34" charset="0"/>
              <a:buChar char="•"/>
              <a:defRPr sz="1080">
                <a:solidFill>
                  <a:srgbClr val="676D6F"/>
                </a:solidFill>
                <a:latin typeface="Arial" panose="020B0604020202020204" pitchFamily="34" charset="0"/>
                <a:cs typeface="Arial" panose="020B0604020202020204" pitchFamily="34" charset="0"/>
              </a:defRPr>
            </a:lvl4pPr>
            <a:lvl5pPr marL="925812" indent="-102868">
              <a:buFont typeface="Arial" panose="020B0604020202020204" pitchFamily="34" charset="0"/>
              <a:buChar char="•"/>
              <a:defRPr sz="1080">
                <a:solidFill>
                  <a:srgbClr val="676D6F"/>
                </a:solidFill>
                <a:latin typeface="Arial" panose="020B0604020202020204" pitchFamily="34" charset="0"/>
                <a:cs typeface="Arial" panose="020B0604020202020204" pitchFamily="34" charset="0"/>
              </a:defRPr>
            </a:lvl5pPr>
          </a:lstStyle>
          <a:p>
            <a:pPr lvl="0"/>
            <a:r>
              <a:rPr lang="cs-CZ" dirty="0"/>
              <a:t>Kliknutím  vložíte  nadpis</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20" name="Obdélník 19"/>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21" name="Obrázek 20"/>
          <p:cNvPicPr>
            <a:picLocks noChangeAspect="1"/>
          </p:cNvPicPr>
          <p:nvPr userDrawn="1"/>
        </p:nvPicPr>
        <p:blipFill>
          <a:blip r:embed="rId2"/>
          <a:stretch>
            <a:fillRect/>
          </a:stretch>
        </p:blipFill>
        <p:spPr>
          <a:xfrm>
            <a:off x="0" y="5847215"/>
            <a:ext cx="8714552" cy="678129"/>
          </a:xfrm>
          <a:prstGeom prst="rect">
            <a:avLst/>
          </a:prstGeom>
        </p:spPr>
      </p:pic>
      <p:graphicFrame>
        <p:nvGraphicFramePr>
          <p:cNvPr id="10" name="Chart Placeholder 4"/>
          <p:cNvGraphicFramePr>
            <a:graphicFrameLocks/>
          </p:cNvGraphicFramePr>
          <p:nvPr userDrawn="1"/>
        </p:nvGraphicFramePr>
        <p:xfrm>
          <a:off x="388623" y="1828803"/>
          <a:ext cx="8319351" cy="40484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48145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Graf_2">
    <p:spTree>
      <p:nvGrpSpPr>
        <p:cNvPr id="1" name=""/>
        <p:cNvGrpSpPr/>
        <p:nvPr/>
      </p:nvGrpSpPr>
      <p:grpSpPr>
        <a:xfrm>
          <a:off x="0" y="0"/>
          <a:ext cx="0" cy="0"/>
          <a:chOff x="0" y="0"/>
          <a:chExt cx="0" cy="0"/>
        </a:xfrm>
      </p:grpSpPr>
      <p:sp>
        <p:nvSpPr>
          <p:cNvPr id="16" name="Zástupný symbol pro obsah 15"/>
          <p:cNvSpPr>
            <a:spLocks noGrp="1"/>
          </p:cNvSpPr>
          <p:nvPr>
            <p:ph sz="quarter" idx="10" hasCustomPrompt="1"/>
          </p:nvPr>
        </p:nvSpPr>
        <p:spPr>
          <a:xfrm>
            <a:off x="5120640" y="1143000"/>
            <a:ext cx="3587334" cy="4892040"/>
          </a:xfrm>
          <a:prstGeom prst="rect">
            <a:avLst/>
          </a:prstGeom>
        </p:spPr>
        <p:txBody>
          <a:bodyPr/>
          <a:lstStyle>
            <a:lvl1pPr marL="0" indent="0">
              <a:buNone/>
              <a:defRPr sz="1300" baseline="0">
                <a:solidFill>
                  <a:srgbClr val="676D6F"/>
                </a:solidFill>
                <a:latin typeface="Arial" panose="020B0604020202020204" pitchFamily="34" charset="0"/>
                <a:cs typeface="Arial" panose="020B0604020202020204" pitchFamily="34" charset="0"/>
              </a:defRPr>
            </a:lvl1pPr>
            <a:lvl2pPr marL="334322" indent="-128586">
              <a:buFont typeface="Arial" panose="020B0604020202020204" pitchFamily="34" charset="0"/>
              <a:buChar char="•"/>
              <a:defRPr sz="1440">
                <a:solidFill>
                  <a:srgbClr val="676D6F"/>
                </a:solidFill>
                <a:latin typeface="Arial" panose="020B0604020202020204" pitchFamily="34" charset="0"/>
                <a:cs typeface="Arial" panose="020B0604020202020204" pitchFamily="34" charset="0"/>
              </a:defRPr>
            </a:lvl2pPr>
            <a:lvl3pPr marL="514340" indent="-102868">
              <a:buFont typeface="Arial" panose="020B0604020202020204" pitchFamily="34" charset="0"/>
              <a:buChar char="•"/>
              <a:defRPr sz="1260">
                <a:solidFill>
                  <a:srgbClr val="676D6F"/>
                </a:solidFill>
                <a:latin typeface="Arial" panose="020B0604020202020204" pitchFamily="34" charset="0"/>
                <a:cs typeface="Arial" panose="020B0604020202020204" pitchFamily="34" charset="0"/>
              </a:defRPr>
            </a:lvl3pPr>
            <a:lvl4pPr marL="720076" indent="-102868">
              <a:buFont typeface="Arial" panose="020B0604020202020204" pitchFamily="34" charset="0"/>
              <a:buChar char="•"/>
              <a:defRPr sz="1080">
                <a:solidFill>
                  <a:srgbClr val="676D6F"/>
                </a:solidFill>
                <a:latin typeface="Arial" panose="020B0604020202020204" pitchFamily="34" charset="0"/>
                <a:cs typeface="Arial" panose="020B0604020202020204" pitchFamily="34" charset="0"/>
              </a:defRPr>
            </a:lvl4pPr>
            <a:lvl5pPr marL="925812" indent="-102868">
              <a:buFont typeface="Arial" panose="020B0604020202020204" pitchFamily="34" charset="0"/>
              <a:buChar char="•"/>
              <a:defRPr sz="1080">
                <a:solidFill>
                  <a:srgbClr val="676D6F"/>
                </a:solidFill>
                <a:latin typeface="Arial" panose="020B0604020202020204" pitchFamily="34" charset="0"/>
                <a:cs typeface="Arial" panose="020B0604020202020204" pitchFamily="34" charset="0"/>
              </a:defRPr>
            </a:lvl5pPr>
          </a:lstStyle>
          <a:p>
            <a:pPr lvl="0"/>
            <a:r>
              <a:rPr lang="cs-CZ" dirty="0"/>
              <a:t>Kliknutím  vložíte  nadpis</a:t>
            </a:r>
          </a:p>
        </p:txBody>
      </p:sp>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10" name="Obdélník 9"/>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1" name="Obrázek 10"/>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39153400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Nadpis">
    <p:spTree>
      <p:nvGrpSpPr>
        <p:cNvPr id="1" name=""/>
        <p:cNvGrpSpPr/>
        <p:nvPr/>
      </p:nvGrpSpPr>
      <p:grpSpPr>
        <a:xfrm>
          <a:off x="0" y="0"/>
          <a:ext cx="0" cy="0"/>
          <a:chOff x="0" y="0"/>
          <a:chExt cx="0" cy="0"/>
        </a:xfrm>
      </p:grpSpPr>
      <p:sp>
        <p:nvSpPr>
          <p:cNvPr id="5" name="Zástupný symbol pro text 4"/>
          <p:cNvSpPr>
            <a:spLocks noGrp="1"/>
          </p:cNvSpPr>
          <p:nvPr>
            <p:ph type="body" sz="quarter" idx="12" hasCustomPrompt="1"/>
          </p:nvPr>
        </p:nvSpPr>
        <p:spPr>
          <a:xfrm>
            <a:off x="388623" y="457200"/>
            <a:ext cx="8319353" cy="548640"/>
          </a:xfrm>
          <a:prstGeom prst="rect">
            <a:avLst/>
          </a:prstGeom>
        </p:spPr>
        <p:txBody>
          <a:bodyPr/>
          <a:lstStyle>
            <a:lvl1pPr marL="0" indent="0">
              <a:buNone/>
              <a:defRPr sz="2000" b="1">
                <a:solidFill>
                  <a:srgbClr val="44646B"/>
                </a:solidFill>
                <a:latin typeface="+mj-lt"/>
              </a:defRPr>
            </a:lvl1pPr>
          </a:lstStyle>
          <a:p>
            <a:pPr lvl="0"/>
            <a:r>
              <a:rPr lang="cs-CZ" dirty="0"/>
              <a:t>Kliknutím vložíte nadpis stránky</a:t>
            </a:r>
          </a:p>
        </p:txBody>
      </p:sp>
      <p:sp>
        <p:nvSpPr>
          <p:cNvPr id="9" name="Obdélník 8"/>
          <p:cNvSpPr/>
          <p:nvPr userDrawn="1"/>
        </p:nvSpPr>
        <p:spPr>
          <a:xfrm>
            <a:off x="8480518" y="6525344"/>
            <a:ext cx="325731" cy="230832"/>
          </a:xfrm>
          <a:prstGeom prst="rect">
            <a:avLst/>
          </a:prstGeom>
        </p:spPr>
        <p:txBody>
          <a:bodyPr wrap="none">
            <a:spAutoFit/>
          </a:bodyPr>
          <a:lstStyle/>
          <a:p>
            <a:pPr algn="r"/>
            <a:fld id="{FD57BE70-557F-46BF-BF8F-E42EBFCF950D}" type="slidenum">
              <a:rPr lang="cs-CZ" sz="900" smtClean="0">
                <a:solidFill>
                  <a:srgbClr val="BBC3C8"/>
                </a:solidFill>
              </a:rPr>
              <a:t>‹#›</a:t>
            </a:fld>
            <a:endParaRPr lang="cs-CZ" sz="900" dirty="0">
              <a:solidFill>
                <a:srgbClr val="BBC3C8"/>
              </a:solidFill>
            </a:endParaRPr>
          </a:p>
        </p:txBody>
      </p:sp>
      <p:pic>
        <p:nvPicPr>
          <p:cNvPr id="10" name="Obrázek 9"/>
          <p:cNvPicPr>
            <a:picLocks noChangeAspect="1"/>
          </p:cNvPicPr>
          <p:nvPr userDrawn="1"/>
        </p:nvPicPr>
        <p:blipFill>
          <a:blip r:embed="rId2"/>
          <a:stretch>
            <a:fillRect/>
          </a:stretch>
        </p:blipFill>
        <p:spPr>
          <a:xfrm>
            <a:off x="0" y="5847215"/>
            <a:ext cx="8714552" cy="678129"/>
          </a:xfrm>
          <a:prstGeom prst="rect">
            <a:avLst/>
          </a:prstGeom>
        </p:spPr>
      </p:pic>
    </p:spTree>
    <p:extLst>
      <p:ext uri="{BB962C8B-B14F-4D97-AF65-F5344CB8AC3E}">
        <p14:creationId xmlns:p14="http://schemas.microsoft.com/office/powerpoint/2010/main" val="36140064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Nadpis">
    <p:spTree>
      <p:nvGrpSpPr>
        <p:cNvPr id="1" name=""/>
        <p:cNvGrpSpPr/>
        <p:nvPr/>
      </p:nvGrpSpPr>
      <p:grpSpPr>
        <a:xfrm>
          <a:off x="0" y="0"/>
          <a:ext cx="0" cy="0"/>
          <a:chOff x="0" y="0"/>
          <a:chExt cx="0" cy="0"/>
        </a:xfrm>
      </p:grpSpPr>
      <p:pic>
        <p:nvPicPr>
          <p:cNvPr id="7" name="Picture 2" descr="D:\Data\cernichm\Desktop\4-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499"/>
            <a:ext cx="9144000" cy="6870998"/>
          </a:xfrm>
          <a:prstGeom prst="rect">
            <a:avLst/>
          </a:prstGeom>
          <a:noFill/>
          <a:extLst>
            <a:ext uri="{909E8E84-426E-40DD-AFC4-6F175D3DCCD1}">
              <a14:hiddenFill xmlns:a14="http://schemas.microsoft.com/office/drawing/2010/main">
                <a:solidFill>
                  <a:srgbClr val="FFFFFF"/>
                </a:solidFill>
              </a14:hiddenFill>
            </a:ext>
          </a:extLst>
        </p:spPr>
      </p:pic>
      <p:pic>
        <p:nvPicPr>
          <p:cNvPr id="10" name="Obrázek 9"/>
          <p:cNvPicPr>
            <a:picLocks/>
          </p:cNvPicPr>
          <p:nvPr userDrawn="1"/>
        </p:nvPicPr>
        <p:blipFill rotWithShape="1">
          <a:blip r:embed="rId3"/>
          <a:srcRect t="36991" b="36660"/>
          <a:stretch/>
        </p:blipFill>
        <p:spPr>
          <a:xfrm>
            <a:off x="7074495" y="6090716"/>
            <a:ext cx="1969200" cy="511200"/>
          </a:xfrm>
          <a:prstGeom prst="rect">
            <a:avLst/>
          </a:prstGeom>
        </p:spPr>
      </p:pic>
      <p:sp>
        <p:nvSpPr>
          <p:cNvPr id="11" name="Zástupný symbol pro text 4"/>
          <p:cNvSpPr>
            <a:spLocks noGrp="1"/>
          </p:cNvSpPr>
          <p:nvPr>
            <p:ph type="body" sz="quarter" idx="12" hasCustomPrompt="1"/>
          </p:nvPr>
        </p:nvSpPr>
        <p:spPr>
          <a:xfrm>
            <a:off x="2994660" y="2305612"/>
            <a:ext cx="4217670" cy="548640"/>
          </a:xfrm>
          <a:prstGeom prst="rect">
            <a:avLst/>
          </a:prstGeom>
        </p:spPr>
        <p:txBody>
          <a:bodyPr/>
          <a:lstStyle>
            <a:lvl1pPr marL="0" indent="0">
              <a:buNone/>
              <a:defRPr sz="2400" b="1">
                <a:solidFill>
                  <a:srgbClr val="44646B"/>
                </a:solidFill>
                <a:latin typeface="+mj-lt"/>
              </a:defRPr>
            </a:lvl1pPr>
          </a:lstStyle>
          <a:p>
            <a:pPr lvl="0"/>
            <a:r>
              <a:rPr lang="cs-CZ" dirty="0"/>
              <a:t>Enter </a:t>
            </a:r>
            <a:r>
              <a:rPr lang="cs-CZ" dirty="0" err="1"/>
              <a:t>headline</a:t>
            </a:r>
            <a:endParaRPr lang="cs-CZ" dirty="0"/>
          </a:p>
        </p:txBody>
      </p:sp>
      <p:sp>
        <p:nvSpPr>
          <p:cNvPr id="13" name="Zástupný symbol pro text 4"/>
          <p:cNvSpPr>
            <a:spLocks noGrp="1"/>
          </p:cNvSpPr>
          <p:nvPr>
            <p:ph type="body" sz="quarter" idx="13" hasCustomPrompt="1"/>
          </p:nvPr>
        </p:nvSpPr>
        <p:spPr>
          <a:xfrm>
            <a:off x="2994660" y="2962003"/>
            <a:ext cx="4217670" cy="548640"/>
          </a:xfrm>
          <a:prstGeom prst="rect">
            <a:avLst/>
          </a:prstGeom>
        </p:spPr>
        <p:txBody>
          <a:bodyPr/>
          <a:lstStyle>
            <a:lvl1pPr marL="0" indent="0">
              <a:buNone/>
              <a:defRPr sz="2000" b="0">
                <a:solidFill>
                  <a:srgbClr val="44646B"/>
                </a:solidFill>
                <a:latin typeface="+mj-lt"/>
              </a:defRPr>
            </a:lvl1pPr>
          </a:lstStyle>
          <a:p>
            <a:pPr lvl="0"/>
            <a:r>
              <a:rPr lang="cs-CZ" dirty="0"/>
              <a:t>Enter </a:t>
            </a:r>
            <a:r>
              <a:rPr lang="cs-CZ" dirty="0" err="1"/>
              <a:t>headline</a:t>
            </a:r>
            <a:endParaRPr lang="cs-CZ" dirty="0"/>
          </a:p>
        </p:txBody>
      </p:sp>
    </p:spTree>
    <p:extLst>
      <p:ext uri="{BB962C8B-B14F-4D97-AF65-F5344CB8AC3E}">
        <p14:creationId xmlns:p14="http://schemas.microsoft.com/office/powerpoint/2010/main" val="202198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722313" y="4406900"/>
            <a:ext cx="7772400" cy="1362075"/>
          </a:xfrm>
        </p:spPr>
        <p:txBody>
          <a:bodyPr anchor="t"/>
          <a:lstStyle>
            <a:lvl1pPr algn="l">
              <a:defRPr sz="4000" b="1" cap="all"/>
            </a:lvl1pPr>
          </a:lstStyle>
          <a:p>
            <a:r>
              <a:rPr lang="cs-CZ"/>
              <a:t>Klepnutím lze upravit styl předlohy nadpisů.</a:t>
            </a:r>
          </a:p>
        </p:txBody>
      </p:sp>
      <p:sp>
        <p:nvSpPr>
          <p:cNvPr id="3" name="Zástupný symbol pro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Klepnutím lze upravit styly předlohy textu.</a:t>
            </a:r>
          </a:p>
        </p:txBody>
      </p:sp>
      <p:sp>
        <p:nvSpPr>
          <p:cNvPr id="4" name="Zástupný symbol pro datum 3"/>
          <p:cNvSpPr>
            <a:spLocks noGrp="1"/>
          </p:cNvSpPr>
          <p:nvPr>
            <p:ph type="dt" sz="half" idx="10"/>
          </p:nvPr>
        </p:nvSpPr>
        <p:spPr/>
        <p:txBody>
          <a:bodyPr/>
          <a:lstStyle/>
          <a:p>
            <a:fld id="{CB754F4D-7E14-4086-A10A-53CF98F1F200}" type="datetime1">
              <a:rPr lang="cs-CZ" smtClean="0"/>
              <a:pPr/>
              <a:t>26.09.2022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Nadpis">
    <p:spTree>
      <p:nvGrpSpPr>
        <p:cNvPr id="1" name=""/>
        <p:cNvGrpSpPr/>
        <p:nvPr/>
      </p:nvGrpSpPr>
      <p:grpSpPr>
        <a:xfrm>
          <a:off x="0" y="0"/>
          <a:ext cx="0" cy="0"/>
          <a:chOff x="0" y="0"/>
          <a:chExt cx="0" cy="0"/>
        </a:xfrm>
      </p:grpSpPr>
      <p:pic>
        <p:nvPicPr>
          <p:cNvPr id="3" name="Obrázek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9935"/>
          </a:xfrm>
          <a:prstGeom prst="rect">
            <a:avLst/>
          </a:prstGeom>
        </p:spPr>
      </p:pic>
      <p:sp>
        <p:nvSpPr>
          <p:cNvPr id="5" name="Zástupný symbol pro text 4"/>
          <p:cNvSpPr>
            <a:spLocks noGrp="1"/>
          </p:cNvSpPr>
          <p:nvPr>
            <p:ph type="body" sz="quarter" idx="12" hasCustomPrompt="1"/>
          </p:nvPr>
        </p:nvSpPr>
        <p:spPr>
          <a:xfrm>
            <a:off x="2994660" y="2305612"/>
            <a:ext cx="4217670" cy="548640"/>
          </a:xfrm>
          <a:prstGeom prst="rect">
            <a:avLst/>
          </a:prstGeom>
        </p:spPr>
        <p:txBody>
          <a:bodyPr/>
          <a:lstStyle>
            <a:lvl1pPr marL="0" indent="0">
              <a:buNone/>
              <a:defRPr sz="2400" b="1">
                <a:solidFill>
                  <a:schemeClr val="bg1"/>
                </a:solidFill>
                <a:latin typeface="+mj-lt"/>
              </a:defRPr>
            </a:lvl1pPr>
          </a:lstStyle>
          <a:p>
            <a:pPr lvl="0"/>
            <a:r>
              <a:rPr lang="cs-CZ" dirty="0"/>
              <a:t>Kliknutím  vložíte  nadpis</a:t>
            </a:r>
          </a:p>
        </p:txBody>
      </p:sp>
      <p:sp>
        <p:nvSpPr>
          <p:cNvPr id="12" name="Zástupný symbol pro text 4"/>
          <p:cNvSpPr>
            <a:spLocks noGrp="1"/>
          </p:cNvSpPr>
          <p:nvPr>
            <p:ph type="body" sz="quarter" idx="13" hasCustomPrompt="1"/>
          </p:nvPr>
        </p:nvSpPr>
        <p:spPr>
          <a:xfrm>
            <a:off x="2994660" y="2962003"/>
            <a:ext cx="4217670" cy="548640"/>
          </a:xfrm>
          <a:prstGeom prst="rect">
            <a:avLst/>
          </a:prstGeom>
        </p:spPr>
        <p:txBody>
          <a:bodyPr/>
          <a:lstStyle>
            <a:lvl1pPr marL="0" indent="0">
              <a:buNone/>
              <a:defRPr sz="2000" b="0">
                <a:solidFill>
                  <a:schemeClr val="bg1"/>
                </a:solidFill>
                <a:latin typeface="+mj-lt"/>
              </a:defRPr>
            </a:lvl1pPr>
          </a:lstStyle>
          <a:p>
            <a:pPr lvl="0"/>
            <a:r>
              <a:rPr lang="cs-CZ" dirty="0"/>
              <a:t>Kliknutím  vložíte  nadpis</a:t>
            </a:r>
          </a:p>
        </p:txBody>
      </p:sp>
      <p:pic>
        <p:nvPicPr>
          <p:cNvPr id="6" name="Obrázek 5"/>
          <p:cNvPicPr>
            <a:picLocks noChangeAspect="1"/>
          </p:cNvPicPr>
          <p:nvPr userDrawn="1"/>
        </p:nvPicPr>
        <p:blipFill>
          <a:blip r:embed="rId3"/>
          <a:stretch>
            <a:fillRect/>
          </a:stretch>
        </p:blipFill>
        <p:spPr>
          <a:xfrm>
            <a:off x="7398000" y="6102000"/>
            <a:ext cx="1319664" cy="424800"/>
          </a:xfrm>
          <a:prstGeom prst="rect">
            <a:avLst/>
          </a:prstGeom>
        </p:spPr>
      </p:pic>
    </p:spTree>
    <p:extLst>
      <p:ext uri="{BB962C8B-B14F-4D97-AF65-F5344CB8AC3E}">
        <p14:creationId xmlns:p14="http://schemas.microsoft.com/office/powerpoint/2010/main" val="40799281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Last_slide">
    <p:spTree>
      <p:nvGrpSpPr>
        <p:cNvPr id="1" name=""/>
        <p:cNvGrpSpPr/>
        <p:nvPr/>
      </p:nvGrpSpPr>
      <p:grpSpPr>
        <a:xfrm>
          <a:off x="0" y="0"/>
          <a:ext cx="0" cy="0"/>
          <a:chOff x="0" y="0"/>
          <a:chExt cx="0" cy="0"/>
        </a:xfrm>
      </p:grpSpPr>
      <p:pic>
        <p:nvPicPr>
          <p:cNvPr id="3" name="Obrázek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9935"/>
          </a:xfrm>
          <a:prstGeom prst="rect">
            <a:avLst/>
          </a:prstGeom>
        </p:spPr>
      </p:pic>
      <p:pic>
        <p:nvPicPr>
          <p:cNvPr id="26" name="Obrázek 25"/>
          <p:cNvPicPr>
            <a:picLocks noChangeAspect="1"/>
          </p:cNvPicPr>
          <p:nvPr userDrawn="1"/>
        </p:nvPicPr>
        <p:blipFill rotWithShape="1">
          <a:blip r:embed="rId3"/>
          <a:srcRect t="36991" b="36660"/>
          <a:stretch/>
        </p:blipFill>
        <p:spPr>
          <a:xfrm>
            <a:off x="4415424" y="332656"/>
            <a:ext cx="3825936" cy="1008112"/>
          </a:xfrm>
          <a:prstGeom prst="rect">
            <a:avLst/>
          </a:prstGeom>
        </p:spPr>
      </p:pic>
      <p:sp>
        <p:nvSpPr>
          <p:cNvPr id="24" name="Zástupný symbol pro text 23"/>
          <p:cNvSpPr>
            <a:spLocks noGrp="1"/>
          </p:cNvSpPr>
          <p:nvPr>
            <p:ph type="body" sz="quarter" idx="10" hasCustomPrompt="1"/>
          </p:nvPr>
        </p:nvSpPr>
        <p:spPr>
          <a:xfrm>
            <a:off x="4953409" y="2698344"/>
            <a:ext cx="3771900" cy="867819"/>
          </a:xfrm>
          <a:prstGeom prst="rect">
            <a:avLst/>
          </a:prstGeom>
        </p:spPr>
        <p:txBody>
          <a:bodyPr/>
          <a:lstStyle>
            <a:lvl1pPr marL="0" indent="0">
              <a:buNone/>
              <a:defRPr sz="4800" b="1" baseline="0">
                <a:solidFill>
                  <a:srgbClr val="44646B"/>
                </a:solidFill>
              </a:defRPr>
            </a:lvl1pPr>
          </a:lstStyle>
          <a:p>
            <a:pPr lvl="0"/>
            <a:r>
              <a:rPr lang="cs-CZ" dirty="0" err="1"/>
              <a:t>Thank</a:t>
            </a:r>
            <a:r>
              <a:rPr lang="cs-CZ" dirty="0"/>
              <a:t>  </a:t>
            </a:r>
            <a:r>
              <a:rPr lang="cs-CZ" dirty="0" err="1"/>
              <a:t>you</a:t>
            </a:r>
            <a:endParaRPr lang="cs-CZ" dirty="0"/>
          </a:p>
        </p:txBody>
      </p:sp>
      <p:sp>
        <p:nvSpPr>
          <p:cNvPr id="17" name="TextovéPole 16"/>
          <p:cNvSpPr txBox="1"/>
          <p:nvPr userDrawn="1"/>
        </p:nvSpPr>
        <p:spPr>
          <a:xfrm>
            <a:off x="359532" y="5720596"/>
            <a:ext cx="8421193" cy="535531"/>
          </a:xfrm>
          <a:prstGeom prst="rect">
            <a:avLst/>
          </a:prstGeom>
          <a:noFill/>
          <a:ln>
            <a:noFill/>
          </a:ln>
        </p:spPr>
        <p:txBody>
          <a:bodyPr wrap="square" rtlCol="0">
            <a:spAutoFit/>
          </a:bodyPr>
          <a:lstStyle>
            <a:defPPr>
              <a:defRPr lang="cs-CZ"/>
            </a:defPPr>
            <a:lvl1pPr>
              <a:defRPr sz="1600" b="0" i="0">
                <a:solidFill>
                  <a:srgbClr val="676D6F"/>
                </a:solidFill>
                <a:effectLst/>
              </a:defRPr>
            </a:lvl1pPr>
          </a:lstStyle>
          <a:p>
            <a:pPr lvl="0"/>
            <a:endParaRPr lang="cs-CZ" sz="720" b="0" i="0" kern="1200" dirty="0">
              <a:solidFill>
                <a:srgbClr val="676D6F"/>
              </a:solidFill>
              <a:effectLst/>
              <a:latin typeface="+mn-lt"/>
              <a:ea typeface="+mn-ea"/>
              <a:cs typeface="+mn-cs"/>
            </a:endParaRPr>
          </a:p>
          <a:p>
            <a:r>
              <a:rPr lang="en-US" sz="720" b="0" i="0" kern="1200" dirty="0">
                <a:solidFill>
                  <a:srgbClr val="676D6F"/>
                </a:solidFill>
                <a:effectLst/>
                <a:latin typeface="+mn-lt"/>
                <a:ea typeface="+mn-ea"/>
                <a:cs typeface="+mn-cs"/>
              </a:rPr>
              <a:t>Disclaimer: The information contained in this presentation is intended only for the person(s) or entity to which it is addressed and may contain confidential information and/or information subject to trade secret. Unauthorized review, dissemination, modification, disclosure of its content, or other use of, is prohibited. If you received this presentation in error, please inform the sender immediately and destroy this presentation/delete it from your computer. Thank you.</a:t>
            </a:r>
            <a:endParaRPr lang="cs-CZ" sz="720" b="0" i="0" kern="1200" dirty="0">
              <a:solidFill>
                <a:srgbClr val="676D6F"/>
              </a:solidFill>
              <a:effectLst/>
              <a:latin typeface="+mn-lt"/>
              <a:ea typeface="+mn-ea"/>
              <a:cs typeface="+mn-cs"/>
            </a:endParaRPr>
          </a:p>
        </p:txBody>
      </p:sp>
    </p:spTree>
    <p:extLst>
      <p:ext uri="{BB962C8B-B14F-4D97-AF65-F5344CB8AC3E}">
        <p14:creationId xmlns:p14="http://schemas.microsoft.com/office/powerpoint/2010/main" val="24882507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Last_slide_green">
    <p:spTree>
      <p:nvGrpSpPr>
        <p:cNvPr id="1" name=""/>
        <p:cNvGrpSpPr/>
        <p:nvPr/>
      </p:nvGrpSpPr>
      <p:grpSpPr>
        <a:xfrm>
          <a:off x="0" y="0"/>
          <a:ext cx="0" cy="0"/>
          <a:chOff x="0" y="0"/>
          <a:chExt cx="0" cy="0"/>
        </a:xfrm>
      </p:grpSpPr>
      <p:pic>
        <p:nvPicPr>
          <p:cNvPr id="3" name="Obrázek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9935"/>
          </a:xfrm>
          <a:prstGeom prst="rect">
            <a:avLst/>
          </a:prstGeom>
        </p:spPr>
      </p:pic>
      <p:pic>
        <p:nvPicPr>
          <p:cNvPr id="40" name="Obrázek 39"/>
          <p:cNvPicPr>
            <a:picLocks noChangeAspect="1"/>
          </p:cNvPicPr>
          <p:nvPr userDrawn="1"/>
        </p:nvPicPr>
        <p:blipFill>
          <a:blip r:embed="rId3"/>
          <a:stretch>
            <a:fillRect/>
          </a:stretch>
        </p:blipFill>
        <p:spPr>
          <a:xfrm>
            <a:off x="5047782" y="419266"/>
            <a:ext cx="2554198" cy="822197"/>
          </a:xfrm>
          <a:prstGeom prst="rect">
            <a:avLst/>
          </a:prstGeom>
        </p:spPr>
      </p:pic>
      <p:sp>
        <p:nvSpPr>
          <p:cNvPr id="46" name="TextovéPole 45"/>
          <p:cNvSpPr txBox="1"/>
          <p:nvPr userDrawn="1"/>
        </p:nvSpPr>
        <p:spPr>
          <a:xfrm>
            <a:off x="359532" y="5720596"/>
            <a:ext cx="8421193" cy="535531"/>
          </a:xfrm>
          <a:prstGeom prst="rect">
            <a:avLst/>
          </a:prstGeom>
          <a:noFill/>
          <a:ln>
            <a:noFill/>
          </a:ln>
        </p:spPr>
        <p:txBody>
          <a:bodyPr wrap="square" rtlCol="0">
            <a:spAutoFit/>
          </a:bodyPr>
          <a:lstStyle>
            <a:defPPr>
              <a:defRPr lang="cs-CZ"/>
            </a:defPPr>
            <a:lvl1pPr>
              <a:defRPr sz="1600" b="0" i="0">
                <a:solidFill>
                  <a:srgbClr val="676D6F"/>
                </a:solidFill>
                <a:effectLst/>
              </a:defRPr>
            </a:lvl1pPr>
          </a:lstStyle>
          <a:p>
            <a:pPr lvl="0"/>
            <a:endParaRPr lang="cs-CZ" sz="720" b="0" i="0" kern="1200" dirty="0">
              <a:solidFill>
                <a:srgbClr val="FFFFFF"/>
              </a:solidFill>
              <a:effectLst/>
              <a:latin typeface="+mn-lt"/>
              <a:ea typeface="+mn-ea"/>
              <a:cs typeface="+mn-cs"/>
            </a:endParaRPr>
          </a:p>
          <a:p>
            <a:r>
              <a:rPr lang="en-US" sz="720" b="0" i="0" kern="1200" dirty="0">
                <a:solidFill>
                  <a:schemeClr val="bg1"/>
                </a:solidFill>
                <a:effectLst/>
                <a:latin typeface="+mn-lt"/>
                <a:ea typeface="+mn-ea"/>
                <a:cs typeface="+mn-cs"/>
              </a:rPr>
              <a:t>Disclaimer: The information contained in this presentation is intended only for the person(s) or entity to which it is addressed and may contain confidential information and/or information subject to trade secret. Unauthorized review, dissemination, modification, disclosure of its content, or other use of, is prohibited. If you received this presentation in error, please inform the sender immediately and destroy this presentation/delete it from your computer. Thank you.</a:t>
            </a:r>
            <a:endParaRPr lang="cs-CZ" sz="720" b="0" i="0" kern="1200" dirty="0">
              <a:solidFill>
                <a:schemeClr val="bg1"/>
              </a:solidFill>
              <a:effectLst/>
              <a:latin typeface="+mn-lt"/>
              <a:ea typeface="+mn-ea"/>
              <a:cs typeface="+mn-cs"/>
            </a:endParaRPr>
          </a:p>
        </p:txBody>
      </p:sp>
      <p:sp>
        <p:nvSpPr>
          <p:cNvPr id="6" name="Zástupný symbol pro text 23"/>
          <p:cNvSpPr>
            <a:spLocks noGrp="1"/>
          </p:cNvSpPr>
          <p:nvPr>
            <p:ph type="body" sz="quarter" idx="10" hasCustomPrompt="1"/>
          </p:nvPr>
        </p:nvSpPr>
        <p:spPr>
          <a:xfrm>
            <a:off x="4953409" y="2698344"/>
            <a:ext cx="3771900" cy="867819"/>
          </a:xfrm>
          <a:prstGeom prst="rect">
            <a:avLst/>
          </a:prstGeom>
        </p:spPr>
        <p:txBody>
          <a:bodyPr/>
          <a:lstStyle>
            <a:lvl1pPr marL="0" indent="0">
              <a:buNone/>
              <a:defRPr lang="cs-CZ" sz="4800" b="1" kern="1200" dirty="0">
                <a:solidFill>
                  <a:schemeClr val="bg1"/>
                </a:solidFill>
                <a:latin typeface="+mn-lt"/>
                <a:ea typeface="+mn-ea"/>
                <a:cs typeface="+mn-cs"/>
              </a:defRPr>
            </a:lvl1pPr>
          </a:lstStyle>
          <a:p>
            <a:pPr lvl="0"/>
            <a:r>
              <a:rPr lang="cs-CZ" dirty="0" err="1"/>
              <a:t>Thank</a:t>
            </a:r>
            <a:r>
              <a:rPr lang="cs-CZ" dirty="0"/>
              <a:t>  </a:t>
            </a:r>
            <a:r>
              <a:rPr lang="cs-CZ" dirty="0" err="1"/>
              <a:t>you</a:t>
            </a:r>
            <a:endParaRPr lang="cs-CZ" dirty="0"/>
          </a:p>
        </p:txBody>
      </p:sp>
    </p:spTree>
    <p:extLst>
      <p:ext uri="{BB962C8B-B14F-4D97-AF65-F5344CB8AC3E}">
        <p14:creationId xmlns:p14="http://schemas.microsoft.com/office/powerpoint/2010/main" val="37446903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685800" y="2130425"/>
            <a:ext cx="7772400" cy="1470025"/>
          </a:xfrm>
        </p:spPr>
        <p:txBody>
          <a:bodyPr/>
          <a:lstStyle/>
          <a:p>
            <a:r>
              <a:rPr lang="cs-CZ"/>
              <a:t>Klepnutím lze upravit styl předlohy nadpisů.</a:t>
            </a:r>
          </a:p>
        </p:txBody>
      </p:sp>
      <p:sp>
        <p:nvSpPr>
          <p:cNvPr id="3" name="Podnadpis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cs-CZ"/>
              <a:t>Klepnutím lze upravit styl předlohy podnadpisů.</a:t>
            </a:r>
          </a:p>
        </p:txBody>
      </p:sp>
      <p:sp>
        <p:nvSpPr>
          <p:cNvPr id="4" name="Zástupný symbol pro datum 3"/>
          <p:cNvSpPr>
            <a:spLocks noGrp="1"/>
          </p:cNvSpPr>
          <p:nvPr>
            <p:ph type="dt" sz="half" idx="10"/>
          </p:nvPr>
        </p:nvSpPr>
        <p:spPr/>
        <p:txBody>
          <a:bodyPr/>
          <a:lstStyle/>
          <a:p>
            <a:fld id="{79A12C5D-CA99-441B-80B1-98193F87DE34}" type="datetime1">
              <a:rPr lang="cs-CZ" smtClean="0">
                <a:solidFill>
                  <a:prstClr val="black">
                    <a:tint val="75000"/>
                  </a:prstClr>
                </a:solidFill>
              </a:rPr>
              <a:pPr/>
              <a:t>26.09.2022</a:t>
            </a:fld>
            <a:endParaRPr lang="cs-CZ">
              <a:solidFill>
                <a:prstClr val="black">
                  <a:tint val="75000"/>
                </a:prstClr>
              </a:solidFill>
            </a:endParaRPr>
          </a:p>
        </p:txBody>
      </p:sp>
      <p:sp>
        <p:nvSpPr>
          <p:cNvPr id="5" name="Zástupný symbol pro zápatí 4"/>
          <p:cNvSpPr>
            <a:spLocks noGrp="1"/>
          </p:cNvSpPr>
          <p:nvPr>
            <p:ph type="ftr" sz="quarter" idx="11"/>
          </p:nvPr>
        </p:nvSpPr>
        <p:spPr/>
        <p:txBody>
          <a:bodyPr/>
          <a:lstStyle/>
          <a:p>
            <a:endParaRPr lang="cs-CZ">
              <a:solidFill>
                <a:prstClr val="black">
                  <a:tint val="75000"/>
                </a:prstClr>
              </a:solidFill>
            </a:endParaRPr>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3923930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Klepnutím lze upravit styl předlohy nadpisů.</a:t>
            </a:r>
          </a:p>
        </p:txBody>
      </p:sp>
      <p:sp>
        <p:nvSpPr>
          <p:cNvPr id="3" name="Zástupný symbol pro obsah 2"/>
          <p:cNvSpPr>
            <a:spLocks noGrp="1"/>
          </p:cNvSpPr>
          <p:nvPr>
            <p:ph idx="1"/>
          </p:nvPr>
        </p:nvSpPr>
        <p:spPr/>
        <p:txBody>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7FD947B3-A943-4D2E-A31A-07992B7B4A41}" type="datetime1">
              <a:rPr lang="cs-CZ" smtClean="0">
                <a:solidFill>
                  <a:prstClr val="black">
                    <a:tint val="75000"/>
                  </a:prstClr>
                </a:solidFill>
              </a:rPr>
              <a:pPr/>
              <a:t>26.09.2022</a:t>
            </a:fld>
            <a:endParaRPr lang="cs-CZ">
              <a:solidFill>
                <a:prstClr val="black">
                  <a:tint val="75000"/>
                </a:prstClr>
              </a:solidFill>
            </a:endParaRPr>
          </a:p>
        </p:txBody>
      </p:sp>
      <p:sp>
        <p:nvSpPr>
          <p:cNvPr id="5" name="Zástupný symbol pro zápatí 4"/>
          <p:cNvSpPr>
            <a:spLocks noGrp="1"/>
          </p:cNvSpPr>
          <p:nvPr>
            <p:ph type="ftr" sz="quarter" idx="11"/>
          </p:nvPr>
        </p:nvSpPr>
        <p:spPr/>
        <p:txBody>
          <a:bodyPr/>
          <a:lstStyle/>
          <a:p>
            <a:endParaRPr lang="cs-CZ">
              <a:solidFill>
                <a:prstClr val="black">
                  <a:tint val="75000"/>
                </a:prstClr>
              </a:solidFill>
            </a:endParaRPr>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27421724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722313" y="4406900"/>
            <a:ext cx="7772400" cy="1362075"/>
          </a:xfrm>
        </p:spPr>
        <p:txBody>
          <a:bodyPr anchor="t"/>
          <a:lstStyle>
            <a:lvl1pPr algn="l">
              <a:defRPr sz="4000" b="1" cap="all"/>
            </a:lvl1pPr>
          </a:lstStyle>
          <a:p>
            <a:r>
              <a:rPr lang="cs-CZ"/>
              <a:t>Klepnutím lze upravit styl předlohy nadpisů.</a:t>
            </a:r>
          </a:p>
        </p:txBody>
      </p:sp>
      <p:sp>
        <p:nvSpPr>
          <p:cNvPr id="3" name="Zástupný symbol pro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Klepnutím lze upravit styly předlohy textu.</a:t>
            </a:r>
          </a:p>
        </p:txBody>
      </p:sp>
      <p:sp>
        <p:nvSpPr>
          <p:cNvPr id="4" name="Zástupný symbol pro datum 3"/>
          <p:cNvSpPr>
            <a:spLocks noGrp="1"/>
          </p:cNvSpPr>
          <p:nvPr>
            <p:ph type="dt" sz="half" idx="10"/>
          </p:nvPr>
        </p:nvSpPr>
        <p:spPr/>
        <p:txBody>
          <a:bodyPr/>
          <a:lstStyle/>
          <a:p>
            <a:fld id="{CB754F4D-7E14-4086-A10A-53CF98F1F200}" type="datetime1">
              <a:rPr lang="cs-CZ" smtClean="0">
                <a:solidFill>
                  <a:prstClr val="black">
                    <a:tint val="75000"/>
                  </a:prstClr>
                </a:solidFill>
              </a:rPr>
              <a:pPr/>
              <a:t>26.09.2022</a:t>
            </a:fld>
            <a:endParaRPr lang="cs-CZ">
              <a:solidFill>
                <a:prstClr val="black">
                  <a:tint val="75000"/>
                </a:prstClr>
              </a:solidFill>
            </a:endParaRPr>
          </a:p>
        </p:txBody>
      </p:sp>
      <p:sp>
        <p:nvSpPr>
          <p:cNvPr id="5" name="Zástupný symbol pro zápatí 4"/>
          <p:cNvSpPr>
            <a:spLocks noGrp="1"/>
          </p:cNvSpPr>
          <p:nvPr>
            <p:ph type="ftr" sz="quarter" idx="11"/>
          </p:nvPr>
        </p:nvSpPr>
        <p:spPr/>
        <p:txBody>
          <a:bodyPr/>
          <a:lstStyle/>
          <a:p>
            <a:endParaRPr lang="cs-CZ">
              <a:solidFill>
                <a:prstClr val="black">
                  <a:tint val="75000"/>
                </a:prstClr>
              </a:solidFill>
            </a:endParaRPr>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2927915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Klepnutím lze upravit styl předlohy nadpisů.</a:t>
            </a:r>
          </a:p>
        </p:txBody>
      </p:sp>
      <p:sp>
        <p:nvSpPr>
          <p:cNvPr id="3" name="Zástupný symbol pro obsah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p:cNvSpPr>
            <a:spLocks noGrp="1"/>
          </p:cNvSpPr>
          <p:nvPr>
            <p:ph type="dt" sz="half" idx="10"/>
          </p:nvPr>
        </p:nvSpPr>
        <p:spPr/>
        <p:txBody>
          <a:bodyPr/>
          <a:lstStyle/>
          <a:p>
            <a:fld id="{939B4150-BDBE-4AE3-ADBA-51A1AD948564}" type="datetime1">
              <a:rPr lang="cs-CZ" smtClean="0">
                <a:solidFill>
                  <a:prstClr val="black">
                    <a:tint val="75000"/>
                  </a:prstClr>
                </a:solidFill>
              </a:rPr>
              <a:pPr/>
              <a:t>26.09.2022</a:t>
            </a:fld>
            <a:endParaRPr lang="cs-CZ">
              <a:solidFill>
                <a:prstClr val="black">
                  <a:tint val="75000"/>
                </a:prstClr>
              </a:solidFill>
            </a:endParaRPr>
          </a:p>
        </p:txBody>
      </p:sp>
      <p:sp>
        <p:nvSpPr>
          <p:cNvPr id="6" name="Zástupný symbol pro zápatí 5"/>
          <p:cNvSpPr>
            <a:spLocks noGrp="1"/>
          </p:cNvSpPr>
          <p:nvPr>
            <p:ph type="ftr" sz="quarter" idx="11"/>
          </p:nvPr>
        </p:nvSpPr>
        <p:spPr/>
        <p:txBody>
          <a:bodyPr/>
          <a:lstStyle/>
          <a:p>
            <a:endParaRPr lang="cs-CZ">
              <a:solidFill>
                <a:prstClr val="black">
                  <a:tint val="75000"/>
                </a:prstClr>
              </a:solidFill>
            </a:endParaRPr>
          </a:p>
        </p:txBody>
      </p:sp>
      <p:sp>
        <p:nvSpPr>
          <p:cNvPr id="7" name="Zástupný symbol pro číslo snímku 6"/>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3756059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cs-CZ"/>
              <a:t>Klepnutím lze upravit styl předlohy nadpisů.</a:t>
            </a:r>
          </a:p>
        </p:txBody>
      </p:sp>
      <p:sp>
        <p:nvSpPr>
          <p:cNvPr id="3" name="Zástupný symbol pro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Klepnutím lze upravit styly předlohy textu.</a:t>
            </a:r>
          </a:p>
        </p:txBody>
      </p:sp>
      <p:sp>
        <p:nvSpPr>
          <p:cNvPr id="4" name="Zástupný symbol pro obsah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Klepnutím lze upravit styly předlohy textu.</a:t>
            </a:r>
          </a:p>
        </p:txBody>
      </p:sp>
      <p:sp>
        <p:nvSpPr>
          <p:cNvPr id="6" name="Zástupný symbol pro obsah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p:cNvSpPr>
            <a:spLocks noGrp="1"/>
          </p:cNvSpPr>
          <p:nvPr>
            <p:ph type="dt" sz="half" idx="10"/>
          </p:nvPr>
        </p:nvSpPr>
        <p:spPr/>
        <p:txBody>
          <a:bodyPr/>
          <a:lstStyle/>
          <a:p>
            <a:fld id="{A305DCCC-C422-45EB-A446-3164D40952F5}" type="datetime1">
              <a:rPr lang="cs-CZ" smtClean="0">
                <a:solidFill>
                  <a:prstClr val="black">
                    <a:tint val="75000"/>
                  </a:prstClr>
                </a:solidFill>
              </a:rPr>
              <a:pPr/>
              <a:t>26.09.2022</a:t>
            </a:fld>
            <a:endParaRPr lang="cs-CZ">
              <a:solidFill>
                <a:prstClr val="black">
                  <a:tint val="75000"/>
                </a:prstClr>
              </a:solidFill>
            </a:endParaRPr>
          </a:p>
        </p:txBody>
      </p:sp>
      <p:sp>
        <p:nvSpPr>
          <p:cNvPr id="8" name="Zástupný symbol pro zápatí 7"/>
          <p:cNvSpPr>
            <a:spLocks noGrp="1"/>
          </p:cNvSpPr>
          <p:nvPr>
            <p:ph type="ftr" sz="quarter" idx="11"/>
          </p:nvPr>
        </p:nvSpPr>
        <p:spPr/>
        <p:txBody>
          <a:bodyPr/>
          <a:lstStyle/>
          <a:p>
            <a:endParaRPr lang="cs-CZ">
              <a:solidFill>
                <a:prstClr val="black">
                  <a:tint val="75000"/>
                </a:prstClr>
              </a:solidFill>
            </a:endParaRPr>
          </a:p>
        </p:txBody>
      </p:sp>
      <p:sp>
        <p:nvSpPr>
          <p:cNvPr id="9" name="Zástupný symbol pro číslo snímku 8"/>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2682073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Klepnutím lze upravit styl předlohy nadpisů.</a:t>
            </a:r>
          </a:p>
        </p:txBody>
      </p:sp>
      <p:sp>
        <p:nvSpPr>
          <p:cNvPr id="3" name="Zástupný symbol pro datum 2"/>
          <p:cNvSpPr>
            <a:spLocks noGrp="1"/>
          </p:cNvSpPr>
          <p:nvPr>
            <p:ph type="dt" sz="half" idx="10"/>
          </p:nvPr>
        </p:nvSpPr>
        <p:spPr/>
        <p:txBody>
          <a:bodyPr/>
          <a:lstStyle/>
          <a:p>
            <a:fld id="{AC0A94B3-929D-407B-A1C7-69BB5F482D70}" type="datetime1">
              <a:rPr lang="cs-CZ" smtClean="0">
                <a:solidFill>
                  <a:prstClr val="black">
                    <a:tint val="75000"/>
                  </a:prstClr>
                </a:solidFill>
              </a:rPr>
              <a:pPr/>
              <a:t>26.09.2022</a:t>
            </a:fld>
            <a:endParaRPr lang="cs-CZ">
              <a:solidFill>
                <a:prstClr val="black">
                  <a:tint val="75000"/>
                </a:prstClr>
              </a:solidFill>
            </a:endParaRPr>
          </a:p>
        </p:txBody>
      </p:sp>
      <p:sp>
        <p:nvSpPr>
          <p:cNvPr id="4" name="Zástupný symbol pro zápatí 3"/>
          <p:cNvSpPr>
            <a:spLocks noGrp="1"/>
          </p:cNvSpPr>
          <p:nvPr>
            <p:ph type="ftr" sz="quarter" idx="11"/>
          </p:nvPr>
        </p:nvSpPr>
        <p:spPr/>
        <p:txBody>
          <a:bodyPr/>
          <a:lstStyle/>
          <a:p>
            <a:endParaRPr lang="cs-CZ">
              <a:solidFill>
                <a:prstClr val="black">
                  <a:tint val="75000"/>
                </a:prstClr>
              </a:solidFill>
            </a:endParaRPr>
          </a:p>
        </p:txBody>
      </p:sp>
      <p:sp>
        <p:nvSpPr>
          <p:cNvPr id="5" name="Zástupný symbol pro číslo snímku 4"/>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36798714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EAD45033-0DD1-4D07-A857-07CF7582F7A9}" type="datetime1">
              <a:rPr lang="cs-CZ" smtClean="0">
                <a:solidFill>
                  <a:prstClr val="black">
                    <a:tint val="75000"/>
                  </a:prstClr>
                </a:solidFill>
              </a:rPr>
              <a:pPr/>
              <a:t>26.09.2022</a:t>
            </a:fld>
            <a:endParaRPr lang="cs-CZ">
              <a:solidFill>
                <a:prstClr val="black">
                  <a:tint val="75000"/>
                </a:prstClr>
              </a:solidFill>
            </a:endParaRPr>
          </a:p>
        </p:txBody>
      </p:sp>
      <p:sp>
        <p:nvSpPr>
          <p:cNvPr id="3" name="Zástupný symbol pro zápatí 2"/>
          <p:cNvSpPr>
            <a:spLocks noGrp="1"/>
          </p:cNvSpPr>
          <p:nvPr>
            <p:ph type="ftr" sz="quarter" idx="11"/>
          </p:nvPr>
        </p:nvSpPr>
        <p:spPr/>
        <p:txBody>
          <a:bodyPr/>
          <a:lstStyle/>
          <a:p>
            <a:endParaRPr lang="cs-CZ">
              <a:solidFill>
                <a:prstClr val="black">
                  <a:tint val="75000"/>
                </a:prstClr>
              </a:solidFill>
            </a:endParaRPr>
          </a:p>
        </p:txBody>
      </p:sp>
      <p:sp>
        <p:nvSpPr>
          <p:cNvPr id="4" name="Zástupný symbol pro číslo snímku 3"/>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2121705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Klepnutím lze upravit styl předlohy nadpisů.</a:t>
            </a:r>
          </a:p>
        </p:txBody>
      </p:sp>
      <p:sp>
        <p:nvSpPr>
          <p:cNvPr id="3" name="Zástupný symbol pro obsah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p:cNvSpPr>
            <a:spLocks noGrp="1"/>
          </p:cNvSpPr>
          <p:nvPr>
            <p:ph type="dt" sz="half" idx="10"/>
          </p:nvPr>
        </p:nvSpPr>
        <p:spPr/>
        <p:txBody>
          <a:bodyPr/>
          <a:lstStyle/>
          <a:p>
            <a:fld id="{939B4150-BDBE-4AE3-ADBA-51A1AD948564}" type="datetime1">
              <a:rPr lang="cs-CZ" smtClean="0"/>
              <a:pPr/>
              <a:t>26.09.2022</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3008313" cy="1162050"/>
          </a:xfrm>
        </p:spPr>
        <p:txBody>
          <a:bodyPr anchor="b"/>
          <a:lstStyle>
            <a:lvl1pPr algn="l">
              <a:defRPr sz="2000" b="1"/>
            </a:lvl1pPr>
          </a:lstStyle>
          <a:p>
            <a:r>
              <a:rPr lang="cs-CZ"/>
              <a:t>Klepnutím lze upravit styl předlohy nadpisů.</a:t>
            </a:r>
          </a:p>
        </p:txBody>
      </p:sp>
      <p:sp>
        <p:nvSpPr>
          <p:cNvPr id="3" name="Zástupný symbol pro obsah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Klepnutím lze upravit styly předlohy textu.</a:t>
            </a:r>
          </a:p>
        </p:txBody>
      </p:sp>
      <p:sp>
        <p:nvSpPr>
          <p:cNvPr id="5" name="Zástupný symbol pro datum 4"/>
          <p:cNvSpPr>
            <a:spLocks noGrp="1"/>
          </p:cNvSpPr>
          <p:nvPr>
            <p:ph type="dt" sz="half" idx="10"/>
          </p:nvPr>
        </p:nvSpPr>
        <p:spPr/>
        <p:txBody>
          <a:bodyPr/>
          <a:lstStyle/>
          <a:p>
            <a:fld id="{9A40E437-3160-4EE2-9793-D44711FD893A}" type="datetime1">
              <a:rPr lang="cs-CZ" smtClean="0">
                <a:solidFill>
                  <a:prstClr val="black">
                    <a:tint val="75000"/>
                  </a:prstClr>
                </a:solidFill>
              </a:rPr>
              <a:pPr/>
              <a:t>26.09.2022</a:t>
            </a:fld>
            <a:endParaRPr lang="cs-CZ">
              <a:solidFill>
                <a:prstClr val="black">
                  <a:tint val="75000"/>
                </a:prstClr>
              </a:solidFill>
            </a:endParaRPr>
          </a:p>
        </p:txBody>
      </p:sp>
      <p:sp>
        <p:nvSpPr>
          <p:cNvPr id="6" name="Zástupný symbol pro zápatí 5"/>
          <p:cNvSpPr>
            <a:spLocks noGrp="1"/>
          </p:cNvSpPr>
          <p:nvPr>
            <p:ph type="ftr" sz="quarter" idx="11"/>
          </p:nvPr>
        </p:nvSpPr>
        <p:spPr/>
        <p:txBody>
          <a:bodyPr/>
          <a:lstStyle/>
          <a:p>
            <a:endParaRPr lang="cs-CZ">
              <a:solidFill>
                <a:prstClr val="black">
                  <a:tint val="75000"/>
                </a:prstClr>
              </a:solidFill>
            </a:endParaRPr>
          </a:p>
        </p:txBody>
      </p:sp>
      <p:sp>
        <p:nvSpPr>
          <p:cNvPr id="7" name="Zástupný symbol pro číslo snímku 6"/>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56789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1792288" y="4800600"/>
            <a:ext cx="5486400" cy="566738"/>
          </a:xfrm>
        </p:spPr>
        <p:txBody>
          <a:bodyPr anchor="b"/>
          <a:lstStyle>
            <a:lvl1pPr algn="l">
              <a:defRPr sz="2000" b="1"/>
            </a:lvl1pPr>
          </a:lstStyle>
          <a:p>
            <a:r>
              <a:rPr lang="cs-CZ"/>
              <a:t>Klepnutím lze upravit styl předlohy nadpisů.</a:t>
            </a:r>
          </a:p>
        </p:txBody>
      </p:sp>
      <p:sp>
        <p:nvSpPr>
          <p:cNvPr id="3" name="Zástupný symbol pro obrázek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Klepnutím lze upravit styly předlohy textu.</a:t>
            </a:r>
          </a:p>
        </p:txBody>
      </p:sp>
      <p:sp>
        <p:nvSpPr>
          <p:cNvPr id="5" name="Zástupný symbol pro datum 4"/>
          <p:cNvSpPr>
            <a:spLocks noGrp="1"/>
          </p:cNvSpPr>
          <p:nvPr>
            <p:ph type="dt" sz="half" idx="10"/>
          </p:nvPr>
        </p:nvSpPr>
        <p:spPr/>
        <p:txBody>
          <a:bodyPr/>
          <a:lstStyle/>
          <a:p>
            <a:fld id="{5C79F77E-BBAD-4B18-8A24-D7A607C7A59E}" type="datetime1">
              <a:rPr lang="cs-CZ" smtClean="0">
                <a:solidFill>
                  <a:prstClr val="black">
                    <a:tint val="75000"/>
                  </a:prstClr>
                </a:solidFill>
              </a:rPr>
              <a:pPr/>
              <a:t>26.09.2022</a:t>
            </a:fld>
            <a:endParaRPr lang="cs-CZ">
              <a:solidFill>
                <a:prstClr val="black">
                  <a:tint val="75000"/>
                </a:prstClr>
              </a:solidFill>
            </a:endParaRPr>
          </a:p>
        </p:txBody>
      </p:sp>
      <p:sp>
        <p:nvSpPr>
          <p:cNvPr id="6" name="Zástupný symbol pro zápatí 5"/>
          <p:cNvSpPr>
            <a:spLocks noGrp="1"/>
          </p:cNvSpPr>
          <p:nvPr>
            <p:ph type="ftr" sz="quarter" idx="11"/>
          </p:nvPr>
        </p:nvSpPr>
        <p:spPr/>
        <p:txBody>
          <a:bodyPr/>
          <a:lstStyle/>
          <a:p>
            <a:endParaRPr lang="cs-CZ">
              <a:solidFill>
                <a:prstClr val="black">
                  <a:tint val="75000"/>
                </a:prstClr>
              </a:solidFill>
            </a:endParaRPr>
          </a:p>
        </p:txBody>
      </p:sp>
      <p:sp>
        <p:nvSpPr>
          <p:cNvPr id="7" name="Zástupný symbol pro číslo snímku 6"/>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20908475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Klepnutím lze upravit styl předlohy nadpisů.</a:t>
            </a:r>
          </a:p>
        </p:txBody>
      </p:sp>
      <p:sp>
        <p:nvSpPr>
          <p:cNvPr id="3" name="Zástupný symbol pro svislý text 2"/>
          <p:cNvSpPr>
            <a:spLocks noGrp="1"/>
          </p:cNvSpPr>
          <p:nvPr>
            <p:ph type="body" orient="vert" idx="1"/>
          </p:nvPr>
        </p:nvSpPr>
        <p:spPr/>
        <p:txBody>
          <a:bodyPr vert="eaVert"/>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F3C1C8B-CAD8-44E8-AECF-3F65C6F60DD7}" type="datetime1">
              <a:rPr lang="cs-CZ" smtClean="0">
                <a:solidFill>
                  <a:prstClr val="black">
                    <a:tint val="75000"/>
                  </a:prstClr>
                </a:solidFill>
              </a:rPr>
              <a:pPr/>
              <a:t>26.09.2022</a:t>
            </a:fld>
            <a:endParaRPr lang="cs-CZ">
              <a:solidFill>
                <a:prstClr val="black">
                  <a:tint val="75000"/>
                </a:prstClr>
              </a:solidFill>
            </a:endParaRPr>
          </a:p>
        </p:txBody>
      </p:sp>
      <p:sp>
        <p:nvSpPr>
          <p:cNvPr id="5" name="Zástupný symbol pro zápatí 4"/>
          <p:cNvSpPr>
            <a:spLocks noGrp="1"/>
          </p:cNvSpPr>
          <p:nvPr>
            <p:ph type="ftr" sz="quarter" idx="11"/>
          </p:nvPr>
        </p:nvSpPr>
        <p:spPr/>
        <p:txBody>
          <a:bodyPr/>
          <a:lstStyle/>
          <a:p>
            <a:endParaRPr lang="cs-CZ">
              <a:solidFill>
                <a:prstClr val="black">
                  <a:tint val="75000"/>
                </a:prstClr>
              </a:solidFill>
            </a:endParaRPr>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1962574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6629400" y="274638"/>
            <a:ext cx="2057400" cy="5851525"/>
          </a:xfrm>
        </p:spPr>
        <p:txBody>
          <a:bodyPr vert="eaVert"/>
          <a:lstStyle/>
          <a:p>
            <a:r>
              <a:rPr lang="cs-CZ"/>
              <a:t>Klepnutím lze upravit styl předlohy nadpisů.</a:t>
            </a:r>
          </a:p>
        </p:txBody>
      </p:sp>
      <p:sp>
        <p:nvSpPr>
          <p:cNvPr id="3" name="Zástupný symbol pro svislý text 2"/>
          <p:cNvSpPr>
            <a:spLocks noGrp="1"/>
          </p:cNvSpPr>
          <p:nvPr>
            <p:ph type="body" orient="vert" idx="1"/>
          </p:nvPr>
        </p:nvSpPr>
        <p:spPr>
          <a:xfrm>
            <a:off x="457200" y="274638"/>
            <a:ext cx="6019800" cy="5851525"/>
          </a:xfrm>
        </p:spPr>
        <p:txBody>
          <a:bodyPr vert="eaVert"/>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81D593D7-D99F-4F0B-88A2-186E0BB4B75C}" type="datetime1">
              <a:rPr lang="cs-CZ" smtClean="0">
                <a:solidFill>
                  <a:prstClr val="black">
                    <a:tint val="75000"/>
                  </a:prstClr>
                </a:solidFill>
              </a:rPr>
              <a:pPr/>
              <a:t>26.09.2022</a:t>
            </a:fld>
            <a:endParaRPr lang="cs-CZ">
              <a:solidFill>
                <a:prstClr val="black">
                  <a:tint val="75000"/>
                </a:prstClr>
              </a:solidFill>
            </a:endParaRPr>
          </a:p>
        </p:txBody>
      </p:sp>
      <p:sp>
        <p:nvSpPr>
          <p:cNvPr id="5" name="Zástupný symbol pro zápatí 4"/>
          <p:cNvSpPr>
            <a:spLocks noGrp="1"/>
          </p:cNvSpPr>
          <p:nvPr>
            <p:ph type="ftr" sz="quarter" idx="11"/>
          </p:nvPr>
        </p:nvSpPr>
        <p:spPr/>
        <p:txBody>
          <a:bodyPr/>
          <a:lstStyle/>
          <a:p>
            <a:endParaRPr lang="cs-CZ">
              <a:solidFill>
                <a:prstClr val="black">
                  <a:tint val="75000"/>
                </a:prstClr>
              </a:solidFill>
            </a:endParaRPr>
          </a:p>
        </p:txBody>
      </p:sp>
      <p:sp>
        <p:nvSpPr>
          <p:cNvPr id="6" name="Zástupný symbol pro číslo snímku 5"/>
          <p:cNvSpPr>
            <a:spLocks noGrp="1"/>
          </p:cNvSpPr>
          <p:nvPr>
            <p:ph type="sldNum" sz="quarter" idx="12"/>
          </p:nvPr>
        </p:nvSpPr>
        <p:spPr/>
        <p:txBody>
          <a:body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2560872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cs-CZ"/>
              <a:t>Klepnutím lze upravit styl předlohy nadpisů.</a:t>
            </a:r>
          </a:p>
        </p:txBody>
      </p:sp>
      <p:sp>
        <p:nvSpPr>
          <p:cNvPr id="3" name="Zástupný symbol pro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Klepnutím lze upravit styly předlohy textu.</a:t>
            </a:r>
          </a:p>
        </p:txBody>
      </p:sp>
      <p:sp>
        <p:nvSpPr>
          <p:cNvPr id="4" name="Zástupný symbol pro obsah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Klepnutím lze upravit styly předlohy textu.</a:t>
            </a:r>
          </a:p>
        </p:txBody>
      </p:sp>
      <p:sp>
        <p:nvSpPr>
          <p:cNvPr id="6" name="Zástupný symbol pro obsah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p:cNvSpPr>
            <a:spLocks noGrp="1"/>
          </p:cNvSpPr>
          <p:nvPr>
            <p:ph type="dt" sz="half" idx="10"/>
          </p:nvPr>
        </p:nvSpPr>
        <p:spPr/>
        <p:txBody>
          <a:bodyPr/>
          <a:lstStyle/>
          <a:p>
            <a:fld id="{A305DCCC-C422-45EB-A446-3164D40952F5}" type="datetime1">
              <a:rPr lang="cs-CZ" smtClean="0"/>
              <a:pPr/>
              <a:t>26.09.2022</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Klepnutím lze upravit styl předlohy nadpisů.</a:t>
            </a:r>
          </a:p>
        </p:txBody>
      </p:sp>
      <p:sp>
        <p:nvSpPr>
          <p:cNvPr id="3" name="Zástupný symbol pro datum 2"/>
          <p:cNvSpPr>
            <a:spLocks noGrp="1"/>
          </p:cNvSpPr>
          <p:nvPr>
            <p:ph type="dt" sz="half" idx="10"/>
          </p:nvPr>
        </p:nvSpPr>
        <p:spPr/>
        <p:txBody>
          <a:bodyPr/>
          <a:lstStyle/>
          <a:p>
            <a:fld id="{AC0A94B3-929D-407B-A1C7-69BB5F482D70}" type="datetime1">
              <a:rPr lang="cs-CZ" smtClean="0"/>
              <a:pPr/>
              <a:t>26.09.2022</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EAD45033-0DD1-4D07-A857-07CF7582F7A9}" type="datetime1">
              <a:rPr lang="cs-CZ" smtClean="0"/>
              <a:pPr/>
              <a:t>26.09.2022</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3008313" cy="1162050"/>
          </a:xfrm>
        </p:spPr>
        <p:txBody>
          <a:bodyPr anchor="b"/>
          <a:lstStyle>
            <a:lvl1pPr algn="l">
              <a:defRPr sz="2000" b="1"/>
            </a:lvl1pPr>
          </a:lstStyle>
          <a:p>
            <a:r>
              <a:rPr lang="cs-CZ"/>
              <a:t>Klepnutím lze upravit styl předlohy nadpisů.</a:t>
            </a:r>
          </a:p>
        </p:txBody>
      </p:sp>
      <p:sp>
        <p:nvSpPr>
          <p:cNvPr id="3" name="Zástupný symbol pro obsah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Klepnutím lze upravit styly předlohy textu.</a:t>
            </a:r>
          </a:p>
        </p:txBody>
      </p:sp>
      <p:sp>
        <p:nvSpPr>
          <p:cNvPr id="5" name="Zástupný symbol pro datum 4"/>
          <p:cNvSpPr>
            <a:spLocks noGrp="1"/>
          </p:cNvSpPr>
          <p:nvPr>
            <p:ph type="dt" sz="half" idx="10"/>
          </p:nvPr>
        </p:nvSpPr>
        <p:spPr/>
        <p:txBody>
          <a:bodyPr/>
          <a:lstStyle/>
          <a:p>
            <a:fld id="{9A40E437-3160-4EE2-9793-D44711FD893A}" type="datetime1">
              <a:rPr lang="cs-CZ" smtClean="0"/>
              <a:pPr/>
              <a:t>26.09.2022</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1792288" y="4800600"/>
            <a:ext cx="5486400" cy="566738"/>
          </a:xfrm>
        </p:spPr>
        <p:txBody>
          <a:bodyPr anchor="b"/>
          <a:lstStyle>
            <a:lvl1pPr algn="l">
              <a:defRPr sz="2000" b="1"/>
            </a:lvl1pPr>
          </a:lstStyle>
          <a:p>
            <a:r>
              <a:rPr lang="cs-CZ"/>
              <a:t>Klepnutím lze upravit styl předlohy nadpisů.</a:t>
            </a:r>
          </a:p>
        </p:txBody>
      </p:sp>
      <p:sp>
        <p:nvSpPr>
          <p:cNvPr id="3" name="Zástupný symbol pro obrázek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Klepnutím lze upravit styly předlohy textu.</a:t>
            </a:r>
          </a:p>
        </p:txBody>
      </p:sp>
      <p:sp>
        <p:nvSpPr>
          <p:cNvPr id="5" name="Zástupný symbol pro datum 4"/>
          <p:cNvSpPr>
            <a:spLocks noGrp="1"/>
          </p:cNvSpPr>
          <p:nvPr>
            <p:ph type="dt" sz="half" idx="10"/>
          </p:nvPr>
        </p:nvSpPr>
        <p:spPr/>
        <p:txBody>
          <a:bodyPr/>
          <a:lstStyle/>
          <a:p>
            <a:fld id="{5C79F77E-BBAD-4B18-8A24-D7A607C7A59E}" type="datetime1">
              <a:rPr lang="cs-CZ" smtClean="0"/>
              <a:pPr/>
              <a:t>26.09.2022</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0264769-77EF-4CD0-90DE-F7D7F2D423C4}" type="slidenum">
              <a:rPr lang="cs-CZ" smtClean="0"/>
              <a:pPr/>
              <a:t>‹#›</a:t>
            </a:fld>
            <a:endParaRPr lang="cs-CZ"/>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cs-CZ"/>
              <a:t>Klepnutím lze upravit styl předlohy nadpisů.</a:t>
            </a:r>
          </a:p>
        </p:txBody>
      </p:sp>
      <p:sp>
        <p:nvSpPr>
          <p:cNvPr id="3" name="Zástupný symbol pro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FF4562-5354-4936-8980-85148063E3DD}" type="datetime1">
              <a:rPr lang="cs-CZ" smtClean="0"/>
              <a:pPr/>
              <a:t>26.09.2022</a:t>
            </a:fld>
            <a:endParaRPr lang="cs-CZ"/>
          </a:p>
        </p:txBody>
      </p:sp>
      <p:sp>
        <p:nvSpPr>
          <p:cNvPr id="5" name="Zástupný symbol pro zápatí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264769-77EF-4CD0-90DE-F7D7F2D423C4}" type="slidenum">
              <a:rPr lang="cs-CZ" smtClean="0"/>
              <a:pPr/>
              <a:t>‹#›</a:t>
            </a:fld>
            <a:endParaRPr lang="cs-CZ"/>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938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ctr" defTabSz="411472" rtl="0" eaLnBrk="1" latinLnBrk="0" hangingPunct="1">
        <a:spcBef>
          <a:spcPct val="0"/>
        </a:spcBef>
        <a:buNone/>
        <a:defRPr sz="1980" kern="1200">
          <a:solidFill>
            <a:schemeClr val="tx1"/>
          </a:solidFill>
          <a:latin typeface="+mj-lt"/>
          <a:ea typeface="+mj-ea"/>
          <a:cs typeface="+mj-cs"/>
        </a:defRPr>
      </a:lvl1pPr>
    </p:titleStyle>
    <p:bodyStyle>
      <a:lvl1pPr marL="154302" indent="-154302" algn="l" defTabSz="411472" rtl="0" eaLnBrk="1" latinLnBrk="0" hangingPunct="1">
        <a:spcBef>
          <a:spcPct val="20000"/>
        </a:spcBef>
        <a:buFont typeface="Arial" pitchFamily="34" charset="0"/>
        <a:buChar char="•"/>
        <a:defRPr sz="1440" kern="1200">
          <a:solidFill>
            <a:schemeClr val="tx1"/>
          </a:solidFill>
          <a:latin typeface="+mn-lt"/>
          <a:ea typeface="+mn-ea"/>
          <a:cs typeface="+mn-cs"/>
        </a:defRPr>
      </a:lvl1pPr>
      <a:lvl2pPr marL="334322" indent="-128586" algn="l" defTabSz="411472" rtl="0" eaLnBrk="1" latinLnBrk="0" hangingPunct="1">
        <a:spcBef>
          <a:spcPct val="20000"/>
        </a:spcBef>
        <a:buFont typeface="Arial" pitchFamily="34" charset="0"/>
        <a:buChar char="–"/>
        <a:defRPr sz="1260" kern="1200">
          <a:solidFill>
            <a:schemeClr val="tx1"/>
          </a:solidFill>
          <a:latin typeface="+mn-lt"/>
          <a:ea typeface="+mn-ea"/>
          <a:cs typeface="+mn-cs"/>
        </a:defRPr>
      </a:lvl2pPr>
      <a:lvl3pPr marL="514340" indent="-102868" algn="l" defTabSz="411472" rtl="0" eaLnBrk="1" latinLnBrk="0" hangingPunct="1">
        <a:spcBef>
          <a:spcPct val="20000"/>
        </a:spcBef>
        <a:buFont typeface="Arial" pitchFamily="34" charset="0"/>
        <a:buChar char="•"/>
        <a:defRPr sz="1080" kern="1200">
          <a:solidFill>
            <a:schemeClr val="tx1"/>
          </a:solidFill>
          <a:latin typeface="+mn-lt"/>
          <a:ea typeface="+mn-ea"/>
          <a:cs typeface="+mn-cs"/>
        </a:defRPr>
      </a:lvl3pPr>
      <a:lvl4pPr marL="720076" indent="-102868" algn="l" defTabSz="411472"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25812" indent="-102868" algn="l" defTabSz="411472"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31548" indent="-102868" algn="l" defTabSz="411472"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37283" indent="-102868" algn="l" defTabSz="411472"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43019" indent="-102868" algn="l" defTabSz="411472"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48754" indent="-102868" algn="l" defTabSz="411472"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1472" rtl="0" eaLnBrk="1" latinLnBrk="0" hangingPunct="1">
        <a:defRPr sz="810" kern="1200">
          <a:solidFill>
            <a:schemeClr val="tx1"/>
          </a:solidFill>
          <a:latin typeface="+mn-lt"/>
          <a:ea typeface="+mn-ea"/>
          <a:cs typeface="+mn-cs"/>
        </a:defRPr>
      </a:lvl1pPr>
      <a:lvl2pPr marL="205736" algn="l" defTabSz="411472" rtl="0" eaLnBrk="1" latinLnBrk="0" hangingPunct="1">
        <a:defRPr sz="810" kern="1200">
          <a:solidFill>
            <a:schemeClr val="tx1"/>
          </a:solidFill>
          <a:latin typeface="+mn-lt"/>
          <a:ea typeface="+mn-ea"/>
          <a:cs typeface="+mn-cs"/>
        </a:defRPr>
      </a:lvl2pPr>
      <a:lvl3pPr marL="411472" algn="l" defTabSz="411472" rtl="0" eaLnBrk="1" latinLnBrk="0" hangingPunct="1">
        <a:defRPr sz="810" kern="1200">
          <a:solidFill>
            <a:schemeClr val="tx1"/>
          </a:solidFill>
          <a:latin typeface="+mn-lt"/>
          <a:ea typeface="+mn-ea"/>
          <a:cs typeface="+mn-cs"/>
        </a:defRPr>
      </a:lvl3pPr>
      <a:lvl4pPr marL="617208" algn="l" defTabSz="411472" rtl="0" eaLnBrk="1" latinLnBrk="0" hangingPunct="1">
        <a:defRPr sz="810" kern="1200">
          <a:solidFill>
            <a:schemeClr val="tx1"/>
          </a:solidFill>
          <a:latin typeface="+mn-lt"/>
          <a:ea typeface="+mn-ea"/>
          <a:cs typeface="+mn-cs"/>
        </a:defRPr>
      </a:lvl4pPr>
      <a:lvl5pPr marL="822944" algn="l" defTabSz="411472" rtl="0" eaLnBrk="1" latinLnBrk="0" hangingPunct="1">
        <a:defRPr sz="810" kern="1200">
          <a:solidFill>
            <a:schemeClr val="tx1"/>
          </a:solidFill>
          <a:latin typeface="+mn-lt"/>
          <a:ea typeface="+mn-ea"/>
          <a:cs typeface="+mn-cs"/>
        </a:defRPr>
      </a:lvl5pPr>
      <a:lvl6pPr marL="1028680" algn="l" defTabSz="411472" rtl="0" eaLnBrk="1" latinLnBrk="0" hangingPunct="1">
        <a:defRPr sz="810" kern="1200">
          <a:solidFill>
            <a:schemeClr val="tx1"/>
          </a:solidFill>
          <a:latin typeface="+mn-lt"/>
          <a:ea typeface="+mn-ea"/>
          <a:cs typeface="+mn-cs"/>
        </a:defRPr>
      </a:lvl6pPr>
      <a:lvl7pPr marL="1234416" algn="l" defTabSz="411472" rtl="0" eaLnBrk="1" latinLnBrk="0" hangingPunct="1">
        <a:defRPr sz="810" kern="1200">
          <a:solidFill>
            <a:schemeClr val="tx1"/>
          </a:solidFill>
          <a:latin typeface="+mn-lt"/>
          <a:ea typeface="+mn-ea"/>
          <a:cs typeface="+mn-cs"/>
        </a:defRPr>
      </a:lvl7pPr>
      <a:lvl8pPr marL="1440152" algn="l" defTabSz="411472" rtl="0" eaLnBrk="1" latinLnBrk="0" hangingPunct="1">
        <a:defRPr sz="810" kern="1200">
          <a:solidFill>
            <a:schemeClr val="tx1"/>
          </a:solidFill>
          <a:latin typeface="+mn-lt"/>
          <a:ea typeface="+mn-ea"/>
          <a:cs typeface="+mn-cs"/>
        </a:defRPr>
      </a:lvl8pPr>
      <a:lvl9pPr marL="1645887" algn="l" defTabSz="411472" rtl="0" eaLnBrk="1" latinLnBrk="0" hangingPunct="1">
        <a:defRPr sz="81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cs-CZ"/>
              <a:t>Klepnutím lze upravit styl předlohy nadpisů.</a:t>
            </a:r>
          </a:p>
        </p:txBody>
      </p:sp>
      <p:sp>
        <p:nvSpPr>
          <p:cNvPr id="3" name="Zástupný symbol pro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FF4562-5354-4936-8980-85148063E3DD}" type="datetime1">
              <a:rPr lang="cs-CZ" smtClean="0">
                <a:solidFill>
                  <a:prstClr val="black">
                    <a:tint val="75000"/>
                  </a:prstClr>
                </a:solidFill>
              </a:rPr>
              <a:pPr/>
              <a:t>26.09.2022</a:t>
            </a:fld>
            <a:endParaRPr lang="cs-CZ">
              <a:solidFill>
                <a:prstClr val="black">
                  <a:tint val="75000"/>
                </a:prstClr>
              </a:solidFill>
            </a:endParaRPr>
          </a:p>
        </p:txBody>
      </p:sp>
      <p:sp>
        <p:nvSpPr>
          <p:cNvPr id="5" name="Zástupný symbol pro zápatí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solidFill>
                <a:prstClr val="black">
                  <a:tint val="75000"/>
                </a:prstClr>
              </a:solidFill>
            </a:endParaRPr>
          </a:p>
        </p:txBody>
      </p:sp>
      <p:sp>
        <p:nvSpPr>
          <p:cNvPr id="6" name="Zástupný symbol pro číslo snímk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264769-77EF-4CD0-90DE-F7D7F2D423C4}" type="slidenum">
              <a:rPr lang="cs-CZ" smtClean="0">
                <a:solidFill>
                  <a:prstClr val="black">
                    <a:tint val="75000"/>
                  </a:prstClr>
                </a:solidFill>
              </a:rPr>
              <a:pPr/>
              <a:t>‹#›</a:t>
            </a:fld>
            <a:endParaRPr lang="cs-CZ">
              <a:solidFill>
                <a:prstClr val="black">
                  <a:tint val="75000"/>
                </a:prstClr>
              </a:solidFill>
            </a:endParaRPr>
          </a:p>
        </p:txBody>
      </p:sp>
    </p:spTree>
    <p:extLst>
      <p:ext uri="{BB962C8B-B14F-4D97-AF65-F5344CB8AC3E}">
        <p14:creationId xmlns:p14="http://schemas.microsoft.com/office/powerpoint/2010/main" val="282828867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webp"/><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lstStyle/>
          <a:p>
            <a:r>
              <a:rPr lang="cs-CZ" b="1" dirty="0">
                <a:solidFill>
                  <a:schemeClr val="tx2"/>
                </a:solidFill>
                <a:latin typeface="Georgia" pitchFamily="18" charset="0"/>
              </a:rPr>
              <a:t>Energetická bezpečnost:</a:t>
            </a:r>
            <a:br>
              <a:rPr lang="cs-CZ" b="1" dirty="0">
                <a:solidFill>
                  <a:schemeClr val="tx2"/>
                </a:solidFill>
                <a:latin typeface="Georgia" pitchFamily="18" charset="0"/>
              </a:rPr>
            </a:br>
            <a:r>
              <a:rPr lang="cs-CZ" b="1" dirty="0">
                <a:solidFill>
                  <a:schemeClr val="tx2"/>
                </a:solidFill>
                <a:latin typeface="Georgia" pitchFamily="18" charset="0"/>
              </a:rPr>
              <a:t>ropa</a:t>
            </a:r>
          </a:p>
        </p:txBody>
      </p:sp>
      <p:sp>
        <p:nvSpPr>
          <p:cNvPr id="3" name="Podnadpis 2"/>
          <p:cNvSpPr>
            <a:spLocks noGrp="1"/>
          </p:cNvSpPr>
          <p:nvPr>
            <p:ph type="subTitle" idx="1"/>
          </p:nvPr>
        </p:nvSpPr>
        <p:spPr/>
        <p:txBody>
          <a:bodyPr/>
          <a:lstStyle/>
          <a:p>
            <a:r>
              <a:rPr lang="cs-CZ" dirty="0">
                <a:latin typeface="Georgia" pitchFamily="18" charset="0"/>
              </a:rPr>
              <a:t>Václav Bartuška</a:t>
            </a:r>
          </a:p>
          <a:p>
            <a:r>
              <a:rPr lang="cs-CZ" i="1" dirty="0">
                <a:latin typeface="Georgia" pitchFamily="18" charset="0"/>
              </a:rPr>
              <a:t>2. přednáška FEL ČVUT</a:t>
            </a:r>
          </a:p>
          <a:p>
            <a:r>
              <a:rPr lang="cs-CZ" i="1" dirty="0">
                <a:latin typeface="Georgia" pitchFamily="18" charset="0"/>
              </a:rPr>
              <a:t>26. září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err="1">
                <a:solidFill>
                  <a:schemeClr val="tx2"/>
                </a:solidFill>
                <a:latin typeface="Georgia" pitchFamily="18" charset="0"/>
              </a:rPr>
              <a:t>Peak</a:t>
            </a:r>
            <a:r>
              <a:rPr lang="cs-CZ" b="1" dirty="0">
                <a:solidFill>
                  <a:schemeClr val="tx2"/>
                </a:solidFill>
                <a:latin typeface="Georgia" pitchFamily="18" charset="0"/>
              </a:rPr>
              <a:t> </a:t>
            </a:r>
            <a:r>
              <a:rPr lang="cs-CZ" b="1" dirty="0" err="1">
                <a:solidFill>
                  <a:schemeClr val="tx2"/>
                </a:solidFill>
                <a:latin typeface="Georgia" pitchFamily="18" charset="0"/>
              </a:rPr>
              <a:t>Oil</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dirty="0">
                <a:latin typeface="Georgia" pitchFamily="18" charset="0"/>
              </a:rPr>
              <a:t>M.K. </a:t>
            </a:r>
            <a:r>
              <a:rPr lang="cs-CZ" dirty="0" err="1">
                <a:latin typeface="Georgia" pitchFamily="18" charset="0"/>
              </a:rPr>
              <a:t>Hubbert</a:t>
            </a:r>
            <a:r>
              <a:rPr lang="cs-CZ" dirty="0">
                <a:latin typeface="Georgia" pitchFamily="18" charset="0"/>
              </a:rPr>
              <a:t>, 1956: zásoby ropy v USA budou od vrcholu v 70.letech jen klesat</a:t>
            </a:r>
          </a:p>
          <a:p>
            <a:endParaRPr lang="cs-CZ" dirty="0">
              <a:latin typeface="Georgia" pitchFamily="18" charset="0"/>
            </a:endParaRPr>
          </a:p>
          <a:p>
            <a:endParaRPr lang="cs-CZ" dirty="0">
              <a:latin typeface="Georgia" pitchFamily="18" charset="0"/>
            </a:endParaRP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fld id="{20264769-77EF-4CD0-90DE-F7D7F2D423C4}" type="slidenum">
              <a:rPr lang="cs-CZ" smtClean="0"/>
              <a:pPr/>
              <a:t>10</a:t>
            </a:fld>
            <a:endParaRPr lang="cs-CZ"/>
          </a:p>
        </p:txBody>
      </p:sp>
      <p:pic>
        <p:nvPicPr>
          <p:cNvPr id="6" name="Obrázek 5">
            <a:extLst>
              <a:ext uri="{FF2B5EF4-FFF2-40B4-BE49-F238E27FC236}">
                <a16:creationId xmlns:a16="http://schemas.microsoft.com/office/drawing/2014/main" id="{21147C9A-9E41-47AD-8092-C63AA2C5B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3140968"/>
            <a:ext cx="3143250" cy="2667000"/>
          </a:xfrm>
          <a:prstGeom prst="rect">
            <a:avLst/>
          </a:prstGeom>
        </p:spPr>
      </p:pic>
    </p:spTree>
    <p:extLst>
      <p:ext uri="{BB962C8B-B14F-4D97-AF65-F5344CB8AC3E}">
        <p14:creationId xmlns:p14="http://schemas.microsoft.com/office/powerpoint/2010/main" val="132077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55A889F9-BA46-4C57-8206-FF180BBC85D8}"/>
              </a:ext>
            </a:extLst>
          </p:cNvPr>
          <p:cNvSpPr>
            <a:spLocks noGrp="1"/>
          </p:cNvSpPr>
          <p:nvPr>
            <p:ph type="sldNum" sz="quarter" idx="12"/>
          </p:nvPr>
        </p:nvSpPr>
        <p:spPr/>
        <p:txBody>
          <a:bodyPr/>
          <a:lstStyle/>
          <a:p>
            <a:fld id="{20264769-77EF-4CD0-90DE-F7D7F2D423C4}" type="slidenum">
              <a:rPr lang="cs-CZ" smtClean="0"/>
              <a:pPr/>
              <a:t>11</a:t>
            </a:fld>
            <a:endParaRPr lang="cs-CZ"/>
          </a:p>
        </p:txBody>
      </p:sp>
      <p:pic>
        <p:nvPicPr>
          <p:cNvPr id="4" name="Obrázek 3">
            <a:extLst>
              <a:ext uri="{FF2B5EF4-FFF2-40B4-BE49-F238E27FC236}">
                <a16:creationId xmlns:a16="http://schemas.microsoft.com/office/drawing/2014/main" id="{A1AF318C-5650-466B-BA60-7DD365D3C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571500"/>
            <a:ext cx="8572500" cy="5715000"/>
          </a:xfrm>
          <a:prstGeom prst="rect">
            <a:avLst/>
          </a:prstGeom>
        </p:spPr>
      </p:pic>
    </p:spTree>
    <p:extLst>
      <p:ext uri="{BB962C8B-B14F-4D97-AF65-F5344CB8AC3E}">
        <p14:creationId xmlns:p14="http://schemas.microsoft.com/office/powerpoint/2010/main" val="204115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err="1">
                <a:solidFill>
                  <a:schemeClr val="tx2"/>
                </a:solidFill>
                <a:latin typeface="Georgia" pitchFamily="18" charset="0"/>
              </a:rPr>
              <a:t>Peak</a:t>
            </a:r>
            <a:r>
              <a:rPr lang="cs-CZ" b="1" dirty="0">
                <a:solidFill>
                  <a:schemeClr val="tx2"/>
                </a:solidFill>
                <a:latin typeface="Georgia" pitchFamily="18" charset="0"/>
              </a:rPr>
              <a:t> </a:t>
            </a:r>
            <a:r>
              <a:rPr lang="cs-CZ" b="1" dirty="0" err="1">
                <a:solidFill>
                  <a:schemeClr val="tx2"/>
                </a:solidFill>
                <a:latin typeface="Georgia" pitchFamily="18" charset="0"/>
              </a:rPr>
              <a:t>Oil</a:t>
            </a:r>
            <a:r>
              <a:rPr lang="cs-CZ" b="1" dirty="0">
                <a:solidFill>
                  <a:schemeClr val="tx2"/>
                </a:solidFill>
                <a:latin typeface="Georgia" pitchFamily="18" charset="0"/>
              </a:rPr>
              <a:t>, prvních 50 let</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lnSpcReduction="10000"/>
          </a:bodyPr>
          <a:lstStyle/>
          <a:p>
            <a:r>
              <a:rPr lang="cs-CZ" dirty="0">
                <a:latin typeface="Georgia" pitchFamily="18" charset="0"/>
              </a:rPr>
              <a:t>Když </a:t>
            </a:r>
            <a:r>
              <a:rPr lang="cs-CZ" dirty="0" err="1">
                <a:latin typeface="Georgia" pitchFamily="18" charset="0"/>
              </a:rPr>
              <a:t>Hubbert</a:t>
            </a:r>
            <a:r>
              <a:rPr lang="cs-CZ" dirty="0">
                <a:latin typeface="Georgia" pitchFamily="18" charset="0"/>
              </a:rPr>
              <a:t> vydal svou prognózu, byly USA neotřesitelně globální jedničkou a </a:t>
            </a:r>
            <a:r>
              <a:rPr lang="cs-CZ" dirty="0" err="1">
                <a:latin typeface="Georgia" pitchFamily="18" charset="0"/>
              </a:rPr>
              <a:t>Hubbert</a:t>
            </a:r>
            <a:r>
              <a:rPr lang="cs-CZ" dirty="0">
                <a:latin typeface="Georgia" pitchFamily="18" charset="0"/>
              </a:rPr>
              <a:t> byl všem k smíchu</a:t>
            </a:r>
          </a:p>
          <a:p>
            <a:endParaRPr lang="cs-CZ" dirty="0">
              <a:latin typeface="Georgia" pitchFamily="18" charset="0"/>
            </a:endParaRPr>
          </a:p>
          <a:p>
            <a:r>
              <a:rPr lang="cs-CZ" dirty="0">
                <a:latin typeface="Georgia" pitchFamily="18" charset="0"/>
              </a:rPr>
              <a:t>Za patnáct let – počátkem 70.let – přišel „</a:t>
            </a:r>
            <a:r>
              <a:rPr lang="cs-CZ" dirty="0" err="1">
                <a:latin typeface="Georgia" pitchFamily="18" charset="0"/>
              </a:rPr>
              <a:t>peak</a:t>
            </a:r>
            <a:r>
              <a:rPr lang="cs-CZ" dirty="0">
                <a:latin typeface="Georgia" pitchFamily="18" charset="0"/>
              </a:rPr>
              <a:t> </a:t>
            </a:r>
            <a:r>
              <a:rPr lang="cs-CZ" dirty="0" err="1">
                <a:latin typeface="Georgia" pitchFamily="18" charset="0"/>
              </a:rPr>
              <a:t>oil</a:t>
            </a:r>
            <a:r>
              <a:rPr lang="cs-CZ" dirty="0">
                <a:latin typeface="Georgia" pitchFamily="18" charset="0"/>
              </a:rPr>
              <a:t>“, poté už jen pokles těžby</a:t>
            </a:r>
          </a:p>
          <a:p>
            <a:endParaRPr lang="cs-CZ" dirty="0">
              <a:latin typeface="Georgia" pitchFamily="18" charset="0"/>
            </a:endParaRPr>
          </a:p>
          <a:p>
            <a:r>
              <a:rPr lang="cs-CZ" dirty="0">
                <a:latin typeface="Georgia" pitchFamily="18" charset="0"/>
              </a:rPr>
              <a:t>„</a:t>
            </a:r>
            <a:r>
              <a:rPr lang="cs-CZ" dirty="0" err="1">
                <a:latin typeface="Georgia" pitchFamily="18" charset="0"/>
              </a:rPr>
              <a:t>Peak</a:t>
            </a:r>
            <a:r>
              <a:rPr lang="cs-CZ" dirty="0">
                <a:latin typeface="Georgia" pitchFamily="18" charset="0"/>
              </a:rPr>
              <a:t> </a:t>
            </a:r>
            <a:r>
              <a:rPr lang="cs-CZ" dirty="0" err="1">
                <a:latin typeface="Georgia" pitchFamily="18" charset="0"/>
              </a:rPr>
              <a:t>Oil</a:t>
            </a:r>
            <a:r>
              <a:rPr lang="cs-CZ" dirty="0">
                <a:latin typeface="Georgia" pitchFamily="18" charset="0"/>
              </a:rPr>
              <a:t>“ se stal nezpochybnitelnou pravdou</a:t>
            </a: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fld id="{20264769-77EF-4CD0-90DE-F7D7F2D423C4}" type="slidenum">
              <a:rPr lang="cs-CZ" smtClean="0"/>
              <a:pPr/>
              <a:t>12</a:t>
            </a:fld>
            <a:endParaRPr lang="cs-CZ"/>
          </a:p>
        </p:txBody>
      </p:sp>
    </p:spTree>
    <p:extLst>
      <p:ext uri="{BB962C8B-B14F-4D97-AF65-F5344CB8AC3E}">
        <p14:creationId xmlns:p14="http://schemas.microsoft.com/office/powerpoint/2010/main" val="410687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91FE1B9F-6500-4C72-80C7-4B6D6012F6DA}"/>
              </a:ext>
            </a:extLst>
          </p:cNvPr>
          <p:cNvSpPr>
            <a:spLocks noGrp="1"/>
          </p:cNvSpPr>
          <p:nvPr>
            <p:ph type="sldNum" sz="quarter" idx="12"/>
          </p:nvPr>
        </p:nvSpPr>
        <p:spPr/>
        <p:txBody>
          <a:bodyPr/>
          <a:lstStyle/>
          <a:p>
            <a:fld id="{20264769-77EF-4CD0-90DE-F7D7F2D423C4}" type="slidenum">
              <a:rPr lang="cs-CZ" smtClean="0"/>
              <a:pPr/>
              <a:t>13</a:t>
            </a:fld>
            <a:endParaRPr lang="cs-CZ"/>
          </a:p>
        </p:txBody>
      </p:sp>
      <p:pic>
        <p:nvPicPr>
          <p:cNvPr id="4" name="Obrázek 3">
            <a:extLst>
              <a:ext uri="{FF2B5EF4-FFF2-40B4-BE49-F238E27FC236}">
                <a16:creationId xmlns:a16="http://schemas.microsoft.com/office/drawing/2014/main" id="{CAF645F8-2EF2-4CA6-BB88-64E8C03AF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7869"/>
            <a:ext cx="9144000" cy="6162261"/>
          </a:xfrm>
          <a:prstGeom prst="rect">
            <a:avLst/>
          </a:prstGeom>
        </p:spPr>
      </p:pic>
    </p:spTree>
    <p:extLst>
      <p:ext uri="{BB962C8B-B14F-4D97-AF65-F5344CB8AC3E}">
        <p14:creationId xmlns:p14="http://schemas.microsoft.com/office/powerpoint/2010/main" val="568482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D3D6143A-5081-47E1-9823-890F8BBD9555}"/>
              </a:ext>
            </a:extLst>
          </p:cNvPr>
          <p:cNvSpPr>
            <a:spLocks noGrp="1"/>
          </p:cNvSpPr>
          <p:nvPr>
            <p:ph type="sldNum" sz="quarter" idx="12"/>
          </p:nvPr>
        </p:nvSpPr>
        <p:spPr/>
        <p:txBody>
          <a:bodyPr/>
          <a:lstStyle/>
          <a:p>
            <a:fld id="{20264769-77EF-4CD0-90DE-F7D7F2D423C4}" type="slidenum">
              <a:rPr lang="cs-CZ" smtClean="0"/>
              <a:pPr/>
              <a:t>14</a:t>
            </a:fld>
            <a:endParaRPr lang="cs-CZ"/>
          </a:p>
        </p:txBody>
      </p:sp>
      <p:pic>
        <p:nvPicPr>
          <p:cNvPr id="4" name="Obrázek 3">
            <a:extLst>
              <a:ext uri="{FF2B5EF4-FFF2-40B4-BE49-F238E27FC236}">
                <a16:creationId xmlns:a16="http://schemas.microsoft.com/office/drawing/2014/main" id="{9997EEE8-8B37-45EF-A2A3-CEC611922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1" y="1268761"/>
            <a:ext cx="6192687" cy="4644516"/>
          </a:xfrm>
          <a:prstGeom prst="rect">
            <a:avLst/>
          </a:prstGeom>
        </p:spPr>
      </p:pic>
    </p:spTree>
    <p:extLst>
      <p:ext uri="{BB962C8B-B14F-4D97-AF65-F5344CB8AC3E}">
        <p14:creationId xmlns:p14="http://schemas.microsoft.com/office/powerpoint/2010/main" val="756617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Jenže…</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dirty="0">
                <a:latin typeface="Georgia" pitchFamily="18" charset="0"/>
              </a:rPr>
              <a:t>Nové technologie těžby (především </a:t>
            </a:r>
            <a:r>
              <a:rPr lang="cs-CZ" i="1" dirty="0" err="1">
                <a:latin typeface="Georgia" pitchFamily="18" charset="0"/>
              </a:rPr>
              <a:t>tight</a:t>
            </a:r>
            <a:r>
              <a:rPr lang="cs-CZ" i="1" dirty="0">
                <a:latin typeface="Georgia" pitchFamily="18" charset="0"/>
              </a:rPr>
              <a:t> </a:t>
            </a:r>
            <a:r>
              <a:rPr lang="cs-CZ" i="1" dirty="0" err="1">
                <a:latin typeface="Georgia" pitchFamily="18" charset="0"/>
              </a:rPr>
              <a:t>oil</a:t>
            </a:r>
            <a:r>
              <a:rPr lang="cs-CZ" dirty="0">
                <a:latin typeface="Georgia" pitchFamily="18" charset="0"/>
              </a:rPr>
              <a:t>, těžba ropy z kamene) umožnily začít znovu těžit dávno opuštěná ložiska</a:t>
            </a:r>
          </a:p>
          <a:p>
            <a:r>
              <a:rPr lang="cs-CZ" dirty="0">
                <a:latin typeface="Georgia" pitchFamily="18" charset="0"/>
              </a:rPr>
              <a:t>Průlom v USA:</a:t>
            </a:r>
          </a:p>
          <a:p>
            <a:pPr lvl="1"/>
            <a:r>
              <a:rPr lang="cs-CZ" dirty="0" err="1">
                <a:latin typeface="Georgia" pitchFamily="18" charset="0"/>
              </a:rPr>
              <a:t>Eagle</a:t>
            </a:r>
            <a:r>
              <a:rPr lang="cs-CZ" dirty="0">
                <a:latin typeface="Georgia" pitchFamily="18" charset="0"/>
              </a:rPr>
              <a:t> Ford (TX)</a:t>
            </a:r>
          </a:p>
          <a:p>
            <a:pPr lvl="1"/>
            <a:r>
              <a:rPr lang="cs-CZ" dirty="0" err="1">
                <a:latin typeface="Georgia" pitchFamily="18" charset="0"/>
              </a:rPr>
              <a:t>Bakken</a:t>
            </a:r>
            <a:r>
              <a:rPr lang="cs-CZ" dirty="0">
                <a:latin typeface="Georgia" pitchFamily="18" charset="0"/>
              </a:rPr>
              <a:t> (ND)</a:t>
            </a:r>
          </a:p>
          <a:p>
            <a:pPr lvl="1"/>
            <a:r>
              <a:rPr lang="cs-CZ" dirty="0" err="1">
                <a:latin typeface="Georgia" pitchFamily="18" charset="0"/>
              </a:rPr>
              <a:t>Permian</a:t>
            </a:r>
            <a:r>
              <a:rPr lang="cs-CZ" dirty="0">
                <a:latin typeface="Georgia" pitchFamily="18" charset="0"/>
              </a:rPr>
              <a:t> </a:t>
            </a:r>
            <a:r>
              <a:rPr lang="cs-CZ" dirty="0" err="1">
                <a:latin typeface="Georgia" pitchFamily="18" charset="0"/>
              </a:rPr>
              <a:t>Basin</a:t>
            </a:r>
            <a:r>
              <a:rPr lang="cs-CZ" dirty="0">
                <a:latin typeface="Georgia" pitchFamily="18" charset="0"/>
              </a:rPr>
              <a:t> (TX)</a:t>
            </a: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fld id="{20264769-77EF-4CD0-90DE-F7D7F2D423C4}" type="slidenum">
              <a:rPr lang="cs-CZ" smtClean="0"/>
              <a:pPr/>
              <a:t>15</a:t>
            </a:fld>
            <a:endParaRPr lang="cs-CZ"/>
          </a:p>
        </p:txBody>
      </p:sp>
    </p:spTree>
    <p:extLst>
      <p:ext uri="{BB962C8B-B14F-4D97-AF65-F5344CB8AC3E}">
        <p14:creationId xmlns:p14="http://schemas.microsoft.com/office/powerpoint/2010/main" val="248571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err="1">
                <a:solidFill>
                  <a:schemeClr val="tx2"/>
                </a:solidFill>
                <a:latin typeface="Georgia" pitchFamily="18" charset="0"/>
              </a:rPr>
              <a:t>Peak</a:t>
            </a:r>
            <a:r>
              <a:rPr lang="cs-CZ" b="1" dirty="0">
                <a:solidFill>
                  <a:schemeClr val="tx2"/>
                </a:solidFill>
                <a:latin typeface="Georgia" pitchFamily="18" charset="0"/>
              </a:rPr>
              <a:t> </a:t>
            </a:r>
            <a:r>
              <a:rPr lang="cs-CZ" b="1" dirty="0" err="1">
                <a:solidFill>
                  <a:schemeClr val="tx2"/>
                </a:solidFill>
                <a:latin typeface="Georgia" pitchFamily="18" charset="0"/>
              </a:rPr>
              <a:t>Oil</a:t>
            </a:r>
            <a:r>
              <a:rPr lang="cs-CZ" b="1" dirty="0">
                <a:solidFill>
                  <a:schemeClr val="tx2"/>
                </a:solidFill>
                <a:latin typeface="Georgia" pitchFamily="18" charset="0"/>
              </a:rPr>
              <a:t> se odkládá</a:t>
            </a:r>
            <a:endParaRPr lang="en-US" dirty="0"/>
          </a:p>
        </p:txBody>
      </p:sp>
      <p:pic>
        <p:nvPicPr>
          <p:cNvPr id="5" name="Zástupný symbol pro obsah 4">
            <a:extLst>
              <a:ext uri="{FF2B5EF4-FFF2-40B4-BE49-F238E27FC236}">
                <a16:creationId xmlns:a16="http://schemas.microsoft.com/office/drawing/2014/main" id="{971D8CFD-942C-43DB-B670-63652AE06120}"/>
              </a:ext>
            </a:extLst>
          </p:cNvPr>
          <p:cNvPicPr>
            <a:picLocks noGrp="1" noChangeAspect="1"/>
          </p:cNvPicPr>
          <p:nvPr>
            <p:ph idx="1"/>
          </p:nvPr>
        </p:nvPicPr>
        <p:blipFill>
          <a:blip r:embed="rId2"/>
          <a:stretch>
            <a:fillRect/>
          </a:stretch>
        </p:blipFill>
        <p:spPr>
          <a:xfrm>
            <a:off x="1428970" y="1600200"/>
            <a:ext cx="6286059" cy="4525963"/>
          </a:xfrm>
          <a:prstGeom prst="rect">
            <a:avLst/>
          </a:prstGeom>
        </p:spPr>
      </p:pic>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fld id="{20264769-77EF-4CD0-90DE-F7D7F2D423C4}" type="slidenum">
              <a:rPr lang="cs-CZ" smtClean="0"/>
              <a:pPr/>
              <a:t>16</a:t>
            </a:fld>
            <a:endParaRPr lang="cs-CZ"/>
          </a:p>
        </p:txBody>
      </p:sp>
    </p:spTree>
    <p:extLst>
      <p:ext uri="{BB962C8B-B14F-4D97-AF65-F5344CB8AC3E}">
        <p14:creationId xmlns:p14="http://schemas.microsoft.com/office/powerpoint/2010/main" val="413594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b="1" dirty="0">
                <a:solidFill>
                  <a:schemeClr val="tx2"/>
                </a:solidFill>
                <a:latin typeface="Georgia" pitchFamily="18" charset="0"/>
              </a:rPr>
              <a:t>Souboj o prvenství</a:t>
            </a:r>
          </a:p>
        </p:txBody>
      </p:sp>
      <p:sp>
        <p:nvSpPr>
          <p:cNvPr id="3" name="Zástupný symbol pro obsah 2"/>
          <p:cNvSpPr>
            <a:spLocks noGrp="1"/>
          </p:cNvSpPr>
          <p:nvPr>
            <p:ph idx="1"/>
          </p:nvPr>
        </p:nvSpPr>
        <p:spPr/>
        <p:txBody>
          <a:bodyPr>
            <a:normAutofit/>
          </a:bodyPr>
          <a:lstStyle/>
          <a:p>
            <a:r>
              <a:rPr lang="cs-CZ" dirty="0">
                <a:latin typeface="Georgia" pitchFamily="18" charset="0"/>
              </a:rPr>
              <a:t>Uplynulá dekáda (2011-2020) byla pro svět ropy především soubojem mezi Saúdskou Arábií a USA o to, kdo bude „swing </a:t>
            </a:r>
            <a:r>
              <a:rPr lang="cs-CZ" dirty="0" err="1">
                <a:latin typeface="Georgia" pitchFamily="18" charset="0"/>
              </a:rPr>
              <a:t>producer</a:t>
            </a:r>
            <a:r>
              <a:rPr lang="cs-CZ" dirty="0">
                <a:latin typeface="Georgia" pitchFamily="18" charset="0"/>
              </a:rPr>
              <a:t>“ – a tedy „</a:t>
            </a:r>
            <a:r>
              <a:rPr lang="cs-CZ" dirty="0" err="1">
                <a:latin typeface="Georgia" pitchFamily="18" charset="0"/>
              </a:rPr>
              <a:t>price-setter</a:t>
            </a:r>
            <a:r>
              <a:rPr lang="cs-CZ" dirty="0">
                <a:latin typeface="Georgia" pitchFamily="18" charset="0"/>
              </a:rPr>
              <a:t>“</a:t>
            </a:r>
          </a:p>
          <a:p>
            <a:endParaRPr lang="cs-CZ" dirty="0">
              <a:latin typeface="Georgia" pitchFamily="18" charset="0"/>
            </a:endParaRPr>
          </a:p>
          <a:p>
            <a:r>
              <a:rPr lang="cs-CZ" dirty="0">
                <a:latin typeface="Georgia" pitchFamily="18" charset="0"/>
              </a:rPr>
              <a:t>Řada geopolitických dopadů US návratu k soběstačnosti: menší zájem o Perský záliv, o Evropu, o svět</a:t>
            </a:r>
          </a:p>
        </p:txBody>
      </p:sp>
      <p:sp>
        <p:nvSpPr>
          <p:cNvPr id="4" name="Zástupný symbol pro číslo snímku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56634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b="1" dirty="0">
                <a:solidFill>
                  <a:schemeClr val="tx2"/>
                </a:solidFill>
                <a:latin typeface="Georgia" pitchFamily="18" charset="0"/>
              </a:rPr>
              <a:t>Ty krásné časy</a:t>
            </a:r>
          </a:p>
        </p:txBody>
      </p:sp>
      <p:sp>
        <p:nvSpPr>
          <p:cNvPr id="7" name="Zástupný symbol pro číslo snímku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Obrázek 8">
            <a:extLst>
              <a:ext uri="{FF2B5EF4-FFF2-40B4-BE49-F238E27FC236}">
                <a16:creationId xmlns:a16="http://schemas.microsoft.com/office/drawing/2014/main" id="{955B3EC7-58CA-445A-B5A7-5A15FBAC11F7}"/>
              </a:ext>
            </a:extLst>
          </p:cNvPr>
          <p:cNvPicPr>
            <a:picLocks noChangeAspect="1"/>
          </p:cNvPicPr>
          <p:nvPr/>
        </p:nvPicPr>
        <p:blipFill>
          <a:blip r:embed="rId2"/>
          <a:stretch>
            <a:fillRect/>
          </a:stretch>
        </p:blipFill>
        <p:spPr>
          <a:xfrm>
            <a:off x="2000250" y="1862137"/>
            <a:ext cx="5143500" cy="3133725"/>
          </a:xfrm>
          <a:prstGeom prst="rect">
            <a:avLst/>
          </a:prstGeom>
        </p:spPr>
      </p:pic>
      <p:pic>
        <p:nvPicPr>
          <p:cNvPr id="15" name="Obrázek 14">
            <a:extLst>
              <a:ext uri="{FF2B5EF4-FFF2-40B4-BE49-F238E27FC236}">
                <a16:creationId xmlns:a16="http://schemas.microsoft.com/office/drawing/2014/main" id="{071F6018-082E-48A0-B5C5-344C95162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737288"/>
            <a:ext cx="7056784" cy="4299411"/>
          </a:xfrm>
          <a:prstGeom prst="rect">
            <a:avLst/>
          </a:prstGeom>
        </p:spPr>
      </p:pic>
    </p:spTree>
    <p:extLst>
      <p:ext uri="{BB962C8B-B14F-4D97-AF65-F5344CB8AC3E}">
        <p14:creationId xmlns:p14="http://schemas.microsoft.com/office/powerpoint/2010/main" val="306122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b="1" dirty="0">
                <a:solidFill>
                  <a:schemeClr val="tx2"/>
                </a:solidFill>
                <a:latin typeface="Georgia" pitchFamily="18" charset="0"/>
              </a:rPr>
              <a:t>Business as </a:t>
            </a:r>
            <a:r>
              <a:rPr lang="cs-CZ" b="1" dirty="0" err="1">
                <a:solidFill>
                  <a:schemeClr val="tx2"/>
                </a:solidFill>
                <a:latin typeface="Georgia" pitchFamily="18" charset="0"/>
              </a:rPr>
              <a:t>usual</a:t>
            </a:r>
            <a:endParaRPr lang="cs-CZ" b="1" dirty="0">
              <a:solidFill>
                <a:schemeClr val="tx2"/>
              </a:solidFill>
              <a:latin typeface="Georgia" pitchFamily="18" charset="0"/>
            </a:endParaRPr>
          </a:p>
        </p:txBody>
      </p:sp>
      <p:sp>
        <p:nvSpPr>
          <p:cNvPr id="3" name="Zástupný symbol pro obsah 2"/>
          <p:cNvSpPr>
            <a:spLocks noGrp="1"/>
          </p:cNvSpPr>
          <p:nvPr>
            <p:ph idx="1"/>
          </p:nvPr>
        </p:nvSpPr>
        <p:spPr/>
        <p:txBody>
          <a:bodyPr>
            <a:normAutofit lnSpcReduction="10000"/>
          </a:bodyPr>
          <a:lstStyle/>
          <a:p>
            <a:r>
              <a:rPr lang="cs-CZ" dirty="0">
                <a:latin typeface="Georgia" pitchFamily="18" charset="0"/>
              </a:rPr>
              <a:t>Předchozí obrázek je z oilprice.com, ze dne 23.října 2019</a:t>
            </a:r>
          </a:p>
          <a:p>
            <a:endParaRPr lang="cs-CZ" dirty="0">
              <a:latin typeface="Georgia" pitchFamily="18" charset="0"/>
            </a:endParaRPr>
          </a:p>
          <a:p>
            <a:r>
              <a:rPr lang="cs-CZ" dirty="0">
                <a:latin typeface="Georgia" pitchFamily="18" charset="0"/>
              </a:rPr>
              <a:t>Bylo nepochybné, že poptávka po ropě vždy jen poroste: v roce 1999 svět potřeboval 75 </a:t>
            </a:r>
            <a:r>
              <a:rPr lang="cs-CZ" dirty="0" err="1">
                <a:latin typeface="Georgia" pitchFamily="18" charset="0"/>
              </a:rPr>
              <a:t>mbd</a:t>
            </a:r>
            <a:r>
              <a:rPr lang="cs-CZ" dirty="0">
                <a:latin typeface="Georgia" pitchFamily="18" charset="0"/>
              </a:rPr>
              <a:t>, v roce 2019 poprvé překročil 100 </a:t>
            </a:r>
            <a:r>
              <a:rPr lang="cs-CZ" dirty="0" err="1">
                <a:latin typeface="Georgia" pitchFamily="18" charset="0"/>
              </a:rPr>
              <a:t>mbd</a:t>
            </a:r>
            <a:endParaRPr lang="cs-CZ" dirty="0">
              <a:latin typeface="Georgia" pitchFamily="18" charset="0"/>
            </a:endParaRPr>
          </a:p>
          <a:p>
            <a:endParaRPr lang="cs-CZ" dirty="0">
              <a:latin typeface="Georgia" pitchFamily="18" charset="0"/>
            </a:endParaRPr>
          </a:p>
          <a:p>
            <a:r>
              <a:rPr lang="cs-CZ" dirty="0">
                <a:latin typeface="Georgia" pitchFamily="18" charset="0"/>
              </a:rPr>
              <a:t>Rok 2020 nebude jiný, jak by mohl?</a:t>
            </a:r>
          </a:p>
          <a:p>
            <a:endParaRPr lang="cs-CZ" sz="2000" dirty="0">
              <a:latin typeface="Georgia" pitchFamily="18" charset="0"/>
            </a:endParaRPr>
          </a:p>
        </p:txBody>
      </p:sp>
      <p:sp>
        <p:nvSpPr>
          <p:cNvPr id="4" name="Zástupný symbol pro číslo snímku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8439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a:xfrm>
            <a:off x="457200" y="2708920"/>
            <a:ext cx="8229600" cy="1872208"/>
          </a:xfrm>
        </p:spPr>
        <p:txBody>
          <a:bodyPr/>
          <a:lstStyle/>
          <a:p>
            <a:r>
              <a:rPr lang="cs-CZ" b="1" dirty="0">
                <a:solidFill>
                  <a:schemeClr val="tx2"/>
                </a:solidFill>
                <a:latin typeface="Georgia" pitchFamily="18" charset="0"/>
              </a:rPr>
              <a:t>Zvláštní hlášení</a:t>
            </a:r>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9165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6F232FCD-9BE7-4ED5-A422-DF8C687D07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Obrázek 4">
            <a:extLst>
              <a:ext uri="{FF2B5EF4-FFF2-40B4-BE49-F238E27FC236}">
                <a16:creationId xmlns:a16="http://schemas.microsoft.com/office/drawing/2014/main" id="{668E22D4-D446-4D5A-A51E-D4525CAF3DAF}"/>
              </a:ext>
            </a:extLst>
          </p:cNvPr>
          <p:cNvPicPr>
            <a:picLocks noChangeAspect="1"/>
          </p:cNvPicPr>
          <p:nvPr/>
        </p:nvPicPr>
        <p:blipFill>
          <a:blip r:embed="rId2"/>
          <a:stretch>
            <a:fillRect/>
          </a:stretch>
        </p:blipFill>
        <p:spPr>
          <a:xfrm>
            <a:off x="292667" y="1124743"/>
            <a:ext cx="8527805" cy="4591895"/>
          </a:xfrm>
          <a:prstGeom prst="rect">
            <a:avLst/>
          </a:prstGeom>
        </p:spPr>
      </p:pic>
    </p:spTree>
    <p:extLst>
      <p:ext uri="{BB962C8B-B14F-4D97-AF65-F5344CB8AC3E}">
        <p14:creationId xmlns:p14="http://schemas.microsoft.com/office/powerpoint/2010/main" val="4236735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a:xfrm>
            <a:off x="457200" y="2708920"/>
            <a:ext cx="8229600" cy="1872208"/>
          </a:xfrm>
        </p:spPr>
        <p:txBody>
          <a:bodyPr/>
          <a:lstStyle/>
          <a:p>
            <a:r>
              <a:rPr lang="cs-CZ" b="1" dirty="0">
                <a:solidFill>
                  <a:schemeClr val="tx2"/>
                </a:solidFill>
                <a:latin typeface="Georgia" pitchFamily="18" charset="0"/>
              </a:rPr>
              <a:t>Svět ropy, 2019-2021</a:t>
            </a:r>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31175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en-GB" b="1" dirty="0" err="1">
                <a:solidFill>
                  <a:schemeClr val="tx2"/>
                </a:solidFill>
                <a:latin typeface="Georgia" pitchFamily="18" charset="0"/>
              </a:rPr>
              <a:t>Annus</a:t>
            </a:r>
            <a:r>
              <a:rPr lang="en-GB" b="1" dirty="0">
                <a:solidFill>
                  <a:schemeClr val="tx2"/>
                </a:solidFill>
                <a:latin typeface="Georgia" pitchFamily="18" charset="0"/>
              </a:rPr>
              <a:t> mirabilis</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dirty="0">
                <a:latin typeface="Georgia" panose="02040502050405020303" pitchFamily="18" charset="0"/>
              </a:rPr>
              <a:t>Pro zákazníky – včetně České republiky – se trh s ropou změnil v posledních pěti letech k nepoznání</a:t>
            </a:r>
          </a:p>
          <a:p>
            <a:r>
              <a:rPr lang="cs-CZ" dirty="0">
                <a:latin typeface="Georgia" panose="02040502050405020303" pitchFamily="18" charset="0"/>
              </a:rPr>
              <a:t>Obří růst těžby v USA, stabilní trh</a:t>
            </a:r>
          </a:p>
          <a:p>
            <a:endParaRPr lang="cs-CZ" dirty="0">
              <a:latin typeface="Georgia" panose="02040502050405020303" pitchFamily="18" charset="0"/>
            </a:endParaRPr>
          </a:p>
          <a:p>
            <a:r>
              <a:rPr lang="cs-CZ" dirty="0">
                <a:latin typeface="Georgia" panose="02040502050405020303" pitchFamily="18" charset="0"/>
              </a:rPr>
              <a:t>Rok 2019 byl doslova </a:t>
            </a:r>
            <a:r>
              <a:rPr lang="cs-CZ" i="1" dirty="0" err="1">
                <a:latin typeface="Georgia" panose="02040502050405020303" pitchFamily="18" charset="0"/>
              </a:rPr>
              <a:t>Annus</a:t>
            </a:r>
            <a:r>
              <a:rPr lang="cs-CZ" i="1" dirty="0">
                <a:latin typeface="Georgia" panose="02040502050405020303" pitchFamily="18" charset="0"/>
              </a:rPr>
              <a:t> </a:t>
            </a:r>
            <a:r>
              <a:rPr lang="cs-CZ" i="1" dirty="0" err="1">
                <a:latin typeface="Georgia" panose="02040502050405020303" pitchFamily="18" charset="0"/>
              </a:rPr>
              <a:t>mirabilis</a:t>
            </a:r>
            <a:endParaRPr lang="en-GB" i="1" dirty="0">
              <a:latin typeface="Georgia" panose="02040502050405020303" pitchFamily="18" charset="0"/>
            </a:endParaRPr>
          </a:p>
          <a:p>
            <a:r>
              <a:rPr lang="cs-CZ" b="1" dirty="0">
                <a:latin typeface="Georgia" panose="02040502050405020303" pitchFamily="18" charset="0"/>
              </a:rPr>
              <a:t>Dvě obří ropné krize</a:t>
            </a:r>
            <a:r>
              <a:rPr lang="cs-CZ" dirty="0">
                <a:latin typeface="Georgia" panose="02040502050405020303" pitchFamily="18" charset="0"/>
              </a:rPr>
              <a:t>, kterých si svět prakticky nepovšiml</a:t>
            </a:r>
          </a:p>
          <a:p>
            <a:endParaRPr lang="cs-CZ" sz="3600" dirty="0">
              <a:latin typeface="Georgia" panose="02040502050405020303" pitchFamily="18" charset="0"/>
            </a:endParaRPr>
          </a:p>
          <a:p>
            <a:endParaRPr lang="cs-CZ" sz="3600" dirty="0">
              <a:latin typeface="Georgia" panose="02040502050405020303" pitchFamily="18" charset="0"/>
            </a:endParaRPr>
          </a:p>
          <a:p>
            <a:endParaRPr lang="cs-CZ" sz="3600" dirty="0">
              <a:latin typeface="Georgia" panose="02040502050405020303" pitchFamily="18" charset="0"/>
            </a:endParaRPr>
          </a:p>
          <a:p>
            <a:pPr marL="0" indent="0">
              <a:buNone/>
            </a:pPr>
            <a:endParaRPr lang="cs-CZ" dirty="0">
              <a:latin typeface="Georgia" pitchFamily="18" charset="0"/>
            </a:endParaRPr>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3542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Druhý ropný šok</a:t>
            </a:r>
            <a:r>
              <a:rPr lang="en-GB" b="1" dirty="0">
                <a:solidFill>
                  <a:schemeClr val="tx2"/>
                </a:solidFill>
                <a:latin typeface="Georgia" pitchFamily="18" charset="0"/>
              </a:rPr>
              <a:t>, 1979</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sz="3600" dirty="0">
                <a:latin typeface="Georgia" panose="02040502050405020303" pitchFamily="18" charset="0"/>
              </a:rPr>
              <a:t>Po revoluci v Íránu 1979 vypadla celá tamní těžba </a:t>
            </a:r>
            <a:r>
              <a:rPr lang="en-GB" sz="3600" dirty="0">
                <a:latin typeface="Georgia" panose="02040502050405020303" pitchFamily="18" charset="0"/>
              </a:rPr>
              <a:t>(</a:t>
            </a:r>
            <a:r>
              <a:rPr lang="en-GB" sz="3600" b="1" dirty="0">
                <a:latin typeface="Georgia" panose="02040502050405020303" pitchFamily="18" charset="0"/>
              </a:rPr>
              <a:t>4 </a:t>
            </a:r>
            <a:r>
              <a:rPr lang="cs-CZ" sz="3600" b="1" dirty="0">
                <a:latin typeface="Georgia" panose="02040502050405020303" pitchFamily="18" charset="0"/>
              </a:rPr>
              <a:t>procenta </a:t>
            </a:r>
            <a:r>
              <a:rPr lang="cs-CZ" sz="3600" dirty="0">
                <a:latin typeface="Georgia" panose="02040502050405020303" pitchFamily="18" charset="0"/>
              </a:rPr>
              <a:t>globální produkce</a:t>
            </a:r>
            <a:r>
              <a:rPr lang="en-GB" sz="3600" dirty="0">
                <a:latin typeface="Georgia" panose="02040502050405020303" pitchFamily="18" charset="0"/>
              </a:rPr>
              <a:t>) </a:t>
            </a:r>
            <a:r>
              <a:rPr lang="cs-CZ" sz="3600" dirty="0">
                <a:latin typeface="Georgia" panose="02040502050405020303" pitchFamily="18" charset="0"/>
              </a:rPr>
              <a:t>ze světového trhu</a:t>
            </a:r>
            <a:endParaRPr lang="en-GB" sz="3600" dirty="0">
              <a:latin typeface="Georgia" panose="02040502050405020303" pitchFamily="18" charset="0"/>
            </a:endParaRPr>
          </a:p>
          <a:p>
            <a:endParaRPr lang="cs-CZ" sz="3600" dirty="0">
              <a:latin typeface="Georgia" panose="02040502050405020303" pitchFamily="18" charset="0"/>
            </a:endParaRPr>
          </a:p>
          <a:p>
            <a:r>
              <a:rPr lang="cs-CZ" sz="3600" dirty="0">
                <a:latin typeface="Georgia" panose="02040502050405020303" pitchFamily="18" charset="0"/>
              </a:rPr>
              <a:t>Výsledkem byl druhý ropný šok, vedoucí k celosvětové recesi a propadu ekonomiky</a:t>
            </a:r>
          </a:p>
          <a:p>
            <a:endParaRPr lang="cs-CZ" sz="3600" dirty="0">
              <a:latin typeface="Georgia" panose="02040502050405020303" pitchFamily="18" charset="0"/>
            </a:endParaRPr>
          </a:p>
          <a:p>
            <a:endParaRPr lang="cs-CZ" sz="3600" dirty="0">
              <a:latin typeface="Georgia" panose="02040502050405020303" pitchFamily="18" charset="0"/>
            </a:endParaRPr>
          </a:p>
          <a:p>
            <a:pPr marL="0" indent="0">
              <a:buNone/>
            </a:pPr>
            <a:endParaRPr lang="cs-CZ" dirty="0">
              <a:latin typeface="Georgia" pitchFamily="18" charset="0"/>
            </a:endParaRPr>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29406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AutoShape 4" descr="1979 Gas Shortage : News Phot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6" descr="1979 Gas Shortage : News Pho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26479"/>
            <a:ext cx="5491382" cy="817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9822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Žádný šok v roce </a:t>
            </a:r>
            <a:r>
              <a:rPr lang="en-GB" b="1" dirty="0">
                <a:solidFill>
                  <a:schemeClr val="tx2"/>
                </a:solidFill>
                <a:latin typeface="Georgia" pitchFamily="18" charset="0"/>
              </a:rPr>
              <a:t>2019</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sz="3600" dirty="0">
                <a:latin typeface="Georgia" panose="02040502050405020303" pitchFamily="18" charset="0"/>
              </a:rPr>
              <a:t>V roce 2019, celých </a:t>
            </a:r>
            <a:r>
              <a:rPr lang="cs-CZ" sz="3600" b="1" dirty="0">
                <a:latin typeface="Georgia" panose="02040502050405020303" pitchFamily="18" charset="0"/>
              </a:rPr>
              <a:t>6 procent</a:t>
            </a:r>
            <a:r>
              <a:rPr lang="cs-CZ" sz="3600" dirty="0">
                <a:latin typeface="Georgia" panose="02040502050405020303" pitchFamily="18" charset="0"/>
              </a:rPr>
              <a:t> světové těžby zmizelo z trhu – hned </a:t>
            </a:r>
            <a:r>
              <a:rPr lang="cs-CZ" sz="3600" b="1" dirty="0">
                <a:latin typeface="Georgia" panose="02040502050405020303" pitchFamily="18" charset="0"/>
              </a:rPr>
              <a:t>dvakrát</a:t>
            </a:r>
            <a:r>
              <a:rPr lang="en-US" sz="3600" dirty="0">
                <a:latin typeface="Georgia" panose="02040502050405020303" pitchFamily="18" charset="0"/>
              </a:rPr>
              <a:t>. A </a:t>
            </a:r>
            <a:r>
              <a:rPr lang="en-US" sz="3600" dirty="0" err="1">
                <a:latin typeface="Georgia" panose="02040502050405020303" pitchFamily="18" charset="0"/>
              </a:rPr>
              <a:t>sv</a:t>
            </a:r>
            <a:r>
              <a:rPr lang="cs-CZ" sz="3600" dirty="0" err="1">
                <a:latin typeface="Georgia" panose="02040502050405020303" pitchFamily="18" charset="0"/>
              </a:rPr>
              <a:t>ět</a:t>
            </a:r>
            <a:r>
              <a:rPr lang="cs-CZ" sz="3600" dirty="0">
                <a:latin typeface="Georgia" panose="02040502050405020303" pitchFamily="18" charset="0"/>
              </a:rPr>
              <a:t> si toho prakticky nevšiml.</a:t>
            </a:r>
            <a:endParaRPr lang="en-GB" sz="3600" dirty="0">
              <a:latin typeface="Georgia" panose="02040502050405020303" pitchFamily="18" charset="0"/>
            </a:endParaRPr>
          </a:p>
          <a:p>
            <a:endParaRPr lang="en-GB" sz="3600" dirty="0">
              <a:latin typeface="Georgia" panose="02040502050405020303" pitchFamily="18" charset="0"/>
            </a:endParaRPr>
          </a:p>
          <a:p>
            <a:r>
              <a:rPr lang="cs-CZ" sz="3600" dirty="0">
                <a:latin typeface="Georgia" panose="02040502050405020303" pitchFamily="18" charset="0"/>
              </a:rPr>
              <a:t>Vy ano</a:t>
            </a:r>
            <a:r>
              <a:rPr lang="en-GB" sz="3600" dirty="0">
                <a:latin typeface="Georgia" panose="02040502050405020303" pitchFamily="18" charset="0"/>
              </a:rPr>
              <a:t>?</a:t>
            </a:r>
          </a:p>
          <a:p>
            <a:endParaRPr lang="en-GB" sz="3600" dirty="0">
              <a:latin typeface="Georgia" panose="02040502050405020303" pitchFamily="18" charset="0"/>
            </a:endParaRPr>
          </a:p>
          <a:p>
            <a:endParaRPr lang="cs-CZ" sz="3600" dirty="0">
              <a:latin typeface="Georgia" pitchFamily="18" charset="0"/>
            </a:endParaRPr>
          </a:p>
          <a:p>
            <a:endParaRPr lang="cs-CZ" sz="3600" dirty="0">
              <a:latin typeface="Georgia" pitchFamily="18" charset="0"/>
            </a:endParaRPr>
          </a:p>
          <a:p>
            <a:endParaRPr lang="cs-CZ" sz="3600" dirty="0">
              <a:latin typeface="Georgia" pitchFamily="18" charset="0"/>
            </a:endParaRPr>
          </a:p>
          <a:p>
            <a:pPr marL="0" indent="0">
              <a:buNone/>
            </a:pPr>
            <a:endParaRPr lang="cs-CZ" dirty="0">
              <a:latin typeface="Georgia" pitchFamily="18" charset="0"/>
            </a:endParaRPr>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2821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Družba bez ropy</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sz="3600" dirty="0">
                <a:latin typeface="Georgia" pitchFamily="18" charset="0"/>
              </a:rPr>
              <a:t>Během dubna až června 2019 byly odstaveny všechny západní exportní trasy ruské ropy (v provozu jen tichomořské terminály)</a:t>
            </a:r>
          </a:p>
          <a:p>
            <a:endParaRPr lang="cs-CZ" sz="3600" dirty="0">
              <a:latin typeface="Georgia" pitchFamily="18" charset="0"/>
            </a:endParaRPr>
          </a:p>
          <a:p>
            <a:r>
              <a:rPr lang="cs-CZ" sz="3600" dirty="0">
                <a:latin typeface="Georgia" pitchFamily="18" charset="0"/>
              </a:rPr>
              <a:t>Kontaminace zhruba 5 milionů tun ropy organickým chlórem, viník – ?</a:t>
            </a:r>
            <a:endParaRPr lang="cs-CZ" dirty="0">
              <a:latin typeface="Georgia" pitchFamily="18" charset="0"/>
            </a:endParaRP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15681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64" y="1052736"/>
            <a:ext cx="8464550" cy="55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ástupný symbol pro text 2"/>
          <p:cNvSpPr>
            <a:spLocks noGrp="1"/>
          </p:cNvSpPr>
          <p:nvPr>
            <p:ph type="body" sz="quarter" idx="12"/>
          </p:nvPr>
        </p:nvSpPr>
        <p:spPr>
          <a:xfrm>
            <a:off x="388623" y="457200"/>
            <a:ext cx="8319353" cy="548640"/>
          </a:xfrm>
        </p:spPr>
        <p:txBody>
          <a:bodyPr/>
          <a:lstStyle/>
          <a:p>
            <a:r>
              <a:rPr lang="cs-CZ" dirty="0" err="1"/>
              <a:t>Possible</a:t>
            </a:r>
            <a:r>
              <a:rPr lang="cs-CZ" dirty="0"/>
              <a:t> </a:t>
            </a:r>
            <a:r>
              <a:rPr lang="cs-CZ" dirty="0" err="1"/>
              <a:t>contamination</a:t>
            </a:r>
            <a:r>
              <a:rPr lang="cs-CZ" dirty="0"/>
              <a:t> </a:t>
            </a:r>
            <a:r>
              <a:rPr lang="cs-CZ" dirty="0" err="1"/>
              <a:t>of</a:t>
            </a:r>
            <a:r>
              <a:rPr lang="cs-CZ" dirty="0"/>
              <a:t> </a:t>
            </a:r>
            <a:r>
              <a:rPr lang="cs-CZ" dirty="0" err="1"/>
              <a:t>the</a:t>
            </a:r>
            <a:r>
              <a:rPr lang="cs-CZ" dirty="0"/>
              <a:t> </a:t>
            </a:r>
            <a:r>
              <a:rPr lang="cs-CZ" dirty="0" err="1"/>
              <a:t>Druzhba</a:t>
            </a:r>
            <a:r>
              <a:rPr lang="cs-CZ" dirty="0"/>
              <a:t> </a:t>
            </a:r>
            <a:r>
              <a:rPr lang="cs-CZ" dirty="0" err="1"/>
              <a:t>pipeline</a:t>
            </a:r>
            <a:r>
              <a:rPr lang="cs-CZ" dirty="0"/>
              <a:t> </a:t>
            </a:r>
            <a:r>
              <a:rPr lang="cs-CZ" dirty="0" err="1"/>
              <a:t>system</a:t>
            </a:r>
            <a:endParaRPr lang="cs-CZ" dirty="0"/>
          </a:p>
        </p:txBody>
      </p:sp>
    </p:spTree>
    <p:extLst>
      <p:ext uri="{BB962C8B-B14F-4D97-AF65-F5344CB8AC3E}">
        <p14:creationId xmlns:p14="http://schemas.microsoft.com/office/powerpoint/2010/main" val="3723951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6 procent</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sz="3600" dirty="0">
                <a:latin typeface="Georgia" pitchFamily="18" charset="0"/>
              </a:rPr>
              <a:t>Družba byla uzavřena od dubna do června</a:t>
            </a:r>
          </a:p>
          <a:p>
            <a:endParaRPr lang="en-GB" sz="3600" dirty="0">
              <a:latin typeface="Georgia" pitchFamily="18" charset="0"/>
            </a:endParaRPr>
          </a:p>
          <a:p>
            <a:r>
              <a:rPr lang="cs-CZ" sz="3600" dirty="0">
                <a:latin typeface="Georgia" pitchFamily="18" charset="0"/>
              </a:rPr>
              <a:t>Po několik týdnů v dubnu a květnu byla většina ruského exportu ropy – úhrnem 6 procent globální produkce – mimo hru</a:t>
            </a:r>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0767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Coda</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endParaRPr lang="cs-CZ" sz="3600" dirty="0">
              <a:latin typeface="Georgia" pitchFamily="18" charset="0"/>
            </a:endParaRPr>
          </a:p>
          <a:p>
            <a:r>
              <a:rPr lang="cs-CZ" sz="3600" dirty="0">
                <a:latin typeface="Georgia" pitchFamily="18" charset="0"/>
              </a:rPr>
              <a:t>V červnu 2019, kdy byla situace </a:t>
            </a:r>
            <a:r>
              <a:rPr lang="cs-CZ" sz="3600" dirty="0" err="1">
                <a:latin typeface="Georgia" pitchFamily="18" charset="0"/>
              </a:rPr>
              <a:t>nejkomplikovanší</a:t>
            </a:r>
            <a:r>
              <a:rPr lang="cs-CZ" sz="3600" dirty="0">
                <a:latin typeface="Georgia" pitchFamily="18" charset="0"/>
              </a:rPr>
              <a:t>, cena pohonných hmot v České republice </a:t>
            </a:r>
            <a:r>
              <a:rPr lang="cs-CZ" sz="3600" i="1" dirty="0">
                <a:latin typeface="Georgia" pitchFamily="18" charset="0"/>
              </a:rPr>
              <a:t>poklesla</a:t>
            </a:r>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7096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009D4257-BA23-1AF5-1535-61F4F7EDFBA9}"/>
              </a:ext>
            </a:extLst>
          </p:cNvPr>
          <p:cNvSpPr>
            <a:spLocks noGrp="1"/>
          </p:cNvSpPr>
          <p:nvPr>
            <p:ph type="sldNum" sz="quarter" idx="12"/>
          </p:nvPr>
        </p:nvSpPr>
        <p:spPr/>
        <p:txBody>
          <a:bodyPr/>
          <a:lstStyle/>
          <a:p>
            <a:fld id="{20264769-77EF-4CD0-90DE-F7D7F2D423C4}" type="slidenum">
              <a:rPr lang="cs-CZ" smtClean="0"/>
              <a:pPr/>
              <a:t>3</a:t>
            </a:fld>
            <a:endParaRPr lang="cs-CZ"/>
          </a:p>
        </p:txBody>
      </p:sp>
      <p:pic>
        <p:nvPicPr>
          <p:cNvPr id="4" name="Obrázek 3">
            <a:extLst>
              <a:ext uri="{FF2B5EF4-FFF2-40B4-BE49-F238E27FC236}">
                <a16:creationId xmlns:a16="http://schemas.microsoft.com/office/drawing/2014/main" id="{DFADA503-554D-0A70-63A5-5E916EA63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9476"/>
            <a:ext cx="9144000" cy="6099048"/>
          </a:xfrm>
          <a:prstGeom prst="rect">
            <a:avLst/>
          </a:prstGeom>
        </p:spPr>
      </p:pic>
    </p:spTree>
    <p:extLst>
      <p:ext uri="{BB962C8B-B14F-4D97-AF65-F5344CB8AC3E}">
        <p14:creationId xmlns:p14="http://schemas.microsoft.com/office/powerpoint/2010/main" val="3251042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Saúdská Arábie</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sz="3600" dirty="0">
                <a:latin typeface="Georgia" pitchFamily="18" charset="0"/>
              </a:rPr>
              <a:t>Dne 14. září 2019 neznámí útočníci (ehm, ehm) zaútočili na saúdská ropná zařízení</a:t>
            </a:r>
            <a:r>
              <a:rPr lang="en-GB" sz="3600" dirty="0">
                <a:latin typeface="Georgia" pitchFamily="18" charset="0"/>
              </a:rPr>
              <a:t> Abqaiq (</a:t>
            </a:r>
            <a:r>
              <a:rPr lang="en-GB" sz="3600" dirty="0" err="1">
                <a:latin typeface="Georgia" pitchFamily="18" charset="0"/>
              </a:rPr>
              <a:t>Biqayq</a:t>
            </a:r>
            <a:r>
              <a:rPr lang="en-GB" sz="3600" dirty="0">
                <a:latin typeface="Georgia" pitchFamily="18" charset="0"/>
              </a:rPr>
              <a:t>) </a:t>
            </a:r>
            <a:r>
              <a:rPr lang="cs-CZ" sz="3600" dirty="0">
                <a:latin typeface="Georgia" pitchFamily="18" charset="0"/>
              </a:rPr>
              <a:t>a</a:t>
            </a:r>
            <a:r>
              <a:rPr lang="en-GB" sz="3600" dirty="0">
                <a:latin typeface="Georgia" pitchFamily="18" charset="0"/>
              </a:rPr>
              <a:t> </a:t>
            </a:r>
            <a:r>
              <a:rPr lang="en-GB" sz="3600" dirty="0" err="1">
                <a:latin typeface="Georgia" pitchFamily="18" charset="0"/>
              </a:rPr>
              <a:t>Khurais</a:t>
            </a:r>
            <a:endParaRPr lang="en-GB" sz="3600" i="1" dirty="0">
              <a:latin typeface="Georgia" pitchFamily="18" charset="0"/>
            </a:endParaRPr>
          </a:p>
          <a:p>
            <a:endParaRPr lang="en-GB" sz="3600" i="1" dirty="0">
              <a:latin typeface="Georgia" pitchFamily="18" charset="0"/>
            </a:endParaRPr>
          </a:p>
          <a:p>
            <a:r>
              <a:rPr lang="cs-CZ" sz="3600" dirty="0">
                <a:latin typeface="Georgia" pitchFamily="18" charset="0"/>
              </a:rPr>
              <a:t>Vyřazeno </a:t>
            </a:r>
            <a:r>
              <a:rPr lang="en-GB" sz="3600" dirty="0">
                <a:latin typeface="Georgia" pitchFamily="18" charset="0"/>
              </a:rPr>
              <a:t>6 </a:t>
            </a:r>
            <a:r>
              <a:rPr lang="cs-CZ" sz="3600" dirty="0">
                <a:latin typeface="Georgia" pitchFamily="18" charset="0"/>
              </a:rPr>
              <a:t>procent globální produkce ropy</a:t>
            </a:r>
            <a:endParaRPr lang="en-GB" sz="3600" dirty="0">
              <a:latin typeface="Georgia" pitchFamily="18" charset="0"/>
            </a:endParaRPr>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13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95EC672A-9E68-4737-8BC0-F9B326F7E7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Obrázek 7">
            <a:extLst>
              <a:ext uri="{FF2B5EF4-FFF2-40B4-BE49-F238E27FC236}">
                <a16:creationId xmlns:a16="http://schemas.microsoft.com/office/drawing/2014/main" id="{ADFD1A40-B87A-43BB-A329-F4C8704219E7}"/>
              </a:ext>
            </a:extLst>
          </p:cNvPr>
          <p:cNvPicPr>
            <a:picLocks noChangeAspect="1"/>
          </p:cNvPicPr>
          <p:nvPr/>
        </p:nvPicPr>
        <p:blipFill>
          <a:blip r:embed="rId2"/>
          <a:stretch>
            <a:fillRect/>
          </a:stretch>
        </p:blipFill>
        <p:spPr>
          <a:xfrm>
            <a:off x="0" y="859205"/>
            <a:ext cx="9144000" cy="5139589"/>
          </a:xfrm>
          <a:prstGeom prst="rect">
            <a:avLst/>
          </a:prstGeom>
        </p:spPr>
      </p:pic>
    </p:spTree>
    <p:extLst>
      <p:ext uri="{BB962C8B-B14F-4D97-AF65-F5344CB8AC3E}">
        <p14:creationId xmlns:p14="http://schemas.microsoft.com/office/powerpoint/2010/main" val="1721660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63070088-291E-44DF-B855-D211FE11B9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Obrázek 2">
            <a:extLst>
              <a:ext uri="{FF2B5EF4-FFF2-40B4-BE49-F238E27FC236}">
                <a16:creationId xmlns:a16="http://schemas.microsoft.com/office/drawing/2014/main" id="{2FD969D4-292D-4723-A651-57A3FD9B9522}"/>
              </a:ext>
            </a:extLst>
          </p:cNvPr>
          <p:cNvPicPr>
            <a:picLocks noChangeAspect="1"/>
          </p:cNvPicPr>
          <p:nvPr/>
        </p:nvPicPr>
        <p:blipFill>
          <a:blip r:embed="rId2"/>
          <a:stretch>
            <a:fillRect/>
          </a:stretch>
        </p:blipFill>
        <p:spPr>
          <a:xfrm>
            <a:off x="88811" y="908720"/>
            <a:ext cx="8947686" cy="5030050"/>
          </a:xfrm>
          <a:prstGeom prst="rect">
            <a:avLst/>
          </a:prstGeom>
        </p:spPr>
      </p:pic>
    </p:spTree>
    <p:extLst>
      <p:ext uri="{BB962C8B-B14F-4D97-AF65-F5344CB8AC3E}">
        <p14:creationId xmlns:p14="http://schemas.microsoft.com/office/powerpoint/2010/main" val="3846579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B26FE019-BCFB-47DD-ADC2-B0EC545954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Obrázek 2">
            <a:extLst>
              <a:ext uri="{FF2B5EF4-FFF2-40B4-BE49-F238E27FC236}">
                <a16:creationId xmlns:a16="http://schemas.microsoft.com/office/drawing/2014/main" id="{C28C513F-72E3-4A35-8412-ED04E9A51838}"/>
              </a:ext>
            </a:extLst>
          </p:cNvPr>
          <p:cNvPicPr>
            <a:picLocks noChangeAspect="1"/>
          </p:cNvPicPr>
          <p:nvPr/>
        </p:nvPicPr>
        <p:blipFill>
          <a:blip r:embed="rId2"/>
          <a:stretch>
            <a:fillRect/>
          </a:stretch>
        </p:blipFill>
        <p:spPr>
          <a:xfrm>
            <a:off x="0" y="8929"/>
            <a:ext cx="9144000" cy="6840141"/>
          </a:xfrm>
          <a:prstGeom prst="rect">
            <a:avLst/>
          </a:prstGeom>
        </p:spPr>
      </p:pic>
    </p:spTree>
    <p:extLst>
      <p:ext uri="{BB962C8B-B14F-4D97-AF65-F5344CB8AC3E}">
        <p14:creationId xmlns:p14="http://schemas.microsoft.com/office/powerpoint/2010/main" val="788683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2BCDC6FA-4D71-45BF-9B72-BF0F33D32C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Obrázek 2">
            <a:extLst>
              <a:ext uri="{FF2B5EF4-FFF2-40B4-BE49-F238E27FC236}">
                <a16:creationId xmlns:a16="http://schemas.microsoft.com/office/drawing/2014/main" id="{882B8E5C-0CB7-4528-BC49-7CA483FE839B}"/>
              </a:ext>
            </a:extLst>
          </p:cNvPr>
          <p:cNvPicPr>
            <a:picLocks noChangeAspect="1"/>
          </p:cNvPicPr>
          <p:nvPr/>
        </p:nvPicPr>
        <p:blipFill>
          <a:blip r:embed="rId2"/>
          <a:stretch>
            <a:fillRect/>
          </a:stretch>
        </p:blipFill>
        <p:spPr>
          <a:xfrm>
            <a:off x="0" y="161944"/>
            <a:ext cx="9144000" cy="6534111"/>
          </a:xfrm>
          <a:prstGeom prst="rect">
            <a:avLst/>
          </a:prstGeom>
        </p:spPr>
      </p:pic>
    </p:spTree>
    <p:extLst>
      <p:ext uri="{BB962C8B-B14F-4D97-AF65-F5344CB8AC3E}">
        <p14:creationId xmlns:p14="http://schemas.microsoft.com/office/powerpoint/2010/main" val="463894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4FABC45B-BDF6-46A1-8421-8DEA96F2F6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Obrázek 2">
            <a:extLst>
              <a:ext uri="{FF2B5EF4-FFF2-40B4-BE49-F238E27FC236}">
                <a16:creationId xmlns:a16="http://schemas.microsoft.com/office/drawing/2014/main" id="{2D713E05-60C5-45DC-A733-9159DC1D539B}"/>
              </a:ext>
            </a:extLst>
          </p:cNvPr>
          <p:cNvPicPr>
            <a:picLocks noChangeAspect="1"/>
          </p:cNvPicPr>
          <p:nvPr/>
        </p:nvPicPr>
        <p:blipFill>
          <a:blip r:embed="rId2"/>
          <a:stretch>
            <a:fillRect/>
          </a:stretch>
        </p:blipFill>
        <p:spPr>
          <a:xfrm>
            <a:off x="1091613" y="1340768"/>
            <a:ext cx="7296811" cy="4378087"/>
          </a:xfrm>
          <a:prstGeom prst="rect">
            <a:avLst/>
          </a:prstGeom>
        </p:spPr>
      </p:pic>
    </p:spTree>
    <p:extLst>
      <p:ext uri="{BB962C8B-B14F-4D97-AF65-F5344CB8AC3E}">
        <p14:creationId xmlns:p14="http://schemas.microsoft.com/office/powerpoint/2010/main" val="3534422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err="1">
                <a:solidFill>
                  <a:schemeClr val="tx2"/>
                </a:solidFill>
                <a:latin typeface="Georgia" pitchFamily="18" charset="0"/>
              </a:rPr>
              <a:t>What</a:t>
            </a:r>
            <a:r>
              <a:rPr lang="cs-CZ" b="1" dirty="0">
                <a:solidFill>
                  <a:schemeClr val="tx2"/>
                </a:solidFill>
                <a:latin typeface="Georgia" pitchFamily="18" charset="0"/>
              </a:rPr>
              <a:t> </a:t>
            </a:r>
            <a:r>
              <a:rPr lang="cs-CZ" b="1" dirty="0" err="1">
                <a:solidFill>
                  <a:schemeClr val="tx2"/>
                </a:solidFill>
                <a:latin typeface="Georgia" pitchFamily="18" charset="0"/>
              </a:rPr>
              <a:t>crisis</a:t>
            </a:r>
            <a:r>
              <a:rPr lang="cs-CZ" b="1" dirty="0">
                <a:solidFill>
                  <a:schemeClr val="tx2"/>
                </a:solidFill>
                <a:latin typeface="Georgia" pitchFamily="18" charset="0"/>
              </a:rPr>
              <a:t>?</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sz="3600" dirty="0">
                <a:latin typeface="Georgia" pitchFamily="18" charset="0"/>
              </a:rPr>
              <a:t>Rok 2019 ukázal, že ropy je dost.</a:t>
            </a:r>
          </a:p>
          <a:p>
            <a:endParaRPr lang="cs-CZ" sz="3600" dirty="0">
              <a:latin typeface="Georgia" pitchFamily="18" charset="0"/>
            </a:endParaRPr>
          </a:p>
          <a:p>
            <a:r>
              <a:rPr lang="cs-CZ" sz="3600" dirty="0">
                <a:latin typeface="Georgia" pitchFamily="18" charset="0"/>
              </a:rPr>
              <a:t>Rok 2020 ukázal, že velká část poptávky může zmizet ze dne na den.</a:t>
            </a:r>
          </a:p>
          <a:p>
            <a:endParaRPr lang="cs-CZ" sz="3600" dirty="0">
              <a:latin typeface="Georgia" pitchFamily="18" charset="0"/>
            </a:endParaRPr>
          </a:p>
          <a:p>
            <a:r>
              <a:rPr lang="cs-CZ" sz="3600" dirty="0">
                <a:latin typeface="Georgia" pitchFamily="18" charset="0"/>
              </a:rPr>
              <a:t>Výsledek na sebe nedal čekat.</a:t>
            </a: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072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Stačí procento</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dirty="0">
                <a:latin typeface="Georgia" pitchFamily="18" charset="0"/>
              </a:rPr>
              <a:t>Globální poptávka po ropě klesla v únoru 2020 zhruba o půl procenta (půl milionu barelů denně).</a:t>
            </a:r>
          </a:p>
          <a:p>
            <a:endParaRPr lang="cs-CZ" dirty="0">
              <a:latin typeface="Georgia" pitchFamily="18" charset="0"/>
            </a:endParaRPr>
          </a:p>
          <a:p>
            <a:r>
              <a:rPr lang="cs-CZ" dirty="0">
                <a:latin typeface="Georgia" pitchFamily="18" charset="0"/>
              </a:rPr>
              <a:t>To stačilo.</a:t>
            </a:r>
          </a:p>
          <a:p>
            <a:endParaRPr lang="cs-CZ" dirty="0">
              <a:latin typeface="Georgia" pitchFamily="18" charset="0"/>
            </a:endParaRPr>
          </a:p>
          <a:p>
            <a:pPr marL="0" indent="0">
              <a:buNone/>
            </a:pPr>
            <a:endParaRPr lang="cs-CZ" dirty="0">
              <a:latin typeface="Georgia" pitchFamily="18" charset="0"/>
            </a:endParaRP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99068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B1C564D4-62C9-4102-A5D3-92181D161AD2}"/>
              </a:ext>
            </a:extLst>
          </p:cNvPr>
          <p:cNvSpPr>
            <a:spLocks noGrp="1"/>
          </p:cNvSpPr>
          <p:nvPr>
            <p:ph type="title"/>
          </p:nvPr>
        </p:nvSpPr>
        <p:spPr/>
        <p:txBody>
          <a:bodyPr/>
          <a:lstStyle/>
          <a:p>
            <a:r>
              <a:rPr lang="cs-CZ" b="1" dirty="0">
                <a:solidFill>
                  <a:schemeClr val="tx2"/>
                </a:solidFill>
                <a:latin typeface="Georgia" pitchFamily="18" charset="0"/>
              </a:rPr>
              <a:t>Pondělí 9. března 2020</a:t>
            </a:r>
            <a:endParaRPr lang="en-US" dirty="0"/>
          </a:p>
        </p:txBody>
      </p:sp>
      <p:sp>
        <p:nvSpPr>
          <p:cNvPr id="4" name="Zástupný symbol pro číslo snímku 3">
            <a:extLst>
              <a:ext uri="{FF2B5EF4-FFF2-40B4-BE49-F238E27FC236}">
                <a16:creationId xmlns:a16="http://schemas.microsoft.com/office/drawing/2014/main" id="{3002B22A-84E7-4A8B-A430-DDA74A5B28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Obrázek 6">
            <a:extLst>
              <a:ext uri="{FF2B5EF4-FFF2-40B4-BE49-F238E27FC236}">
                <a16:creationId xmlns:a16="http://schemas.microsoft.com/office/drawing/2014/main" id="{11E3CC52-497A-4487-BDC7-A90A32CB4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417638"/>
            <a:ext cx="6797556" cy="4248472"/>
          </a:xfrm>
          <a:prstGeom prst="rect">
            <a:avLst/>
          </a:prstGeom>
        </p:spPr>
      </p:pic>
    </p:spTree>
    <p:extLst>
      <p:ext uri="{BB962C8B-B14F-4D97-AF65-F5344CB8AC3E}">
        <p14:creationId xmlns:p14="http://schemas.microsoft.com/office/powerpoint/2010/main" val="201808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OPEC+</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b="1" dirty="0">
                <a:latin typeface="Georgia" pitchFamily="18" charset="0"/>
              </a:rPr>
              <a:t>OPEC+ </a:t>
            </a:r>
            <a:r>
              <a:rPr lang="cs-CZ" dirty="0">
                <a:latin typeface="Georgia" pitchFamily="18" charset="0"/>
              </a:rPr>
              <a:t>vznikl v roce 2016; primárně dohoda Saúdské Arábie a Ruska, s cílem potlačit nástup americké těžby ropy z kamene (</a:t>
            </a:r>
            <a:r>
              <a:rPr lang="cs-CZ" i="1" dirty="0" err="1">
                <a:latin typeface="Georgia" pitchFamily="18" charset="0"/>
              </a:rPr>
              <a:t>tight</a:t>
            </a:r>
            <a:r>
              <a:rPr lang="cs-CZ" i="1" dirty="0">
                <a:latin typeface="Georgia" pitchFamily="18" charset="0"/>
              </a:rPr>
              <a:t> </a:t>
            </a:r>
            <a:r>
              <a:rPr lang="cs-CZ" i="1" dirty="0" err="1">
                <a:latin typeface="Georgia" pitchFamily="18" charset="0"/>
              </a:rPr>
              <a:t>oil</a:t>
            </a:r>
            <a:r>
              <a:rPr lang="cs-CZ" dirty="0">
                <a:latin typeface="Georgia" pitchFamily="18" charset="0"/>
              </a:rPr>
              <a:t>, </a:t>
            </a:r>
            <a:r>
              <a:rPr lang="cs-CZ" i="1" dirty="0" err="1">
                <a:latin typeface="Georgia" pitchFamily="18" charset="0"/>
              </a:rPr>
              <a:t>shale</a:t>
            </a:r>
            <a:r>
              <a:rPr lang="cs-CZ" i="1" dirty="0">
                <a:latin typeface="Georgia" pitchFamily="18" charset="0"/>
              </a:rPr>
              <a:t> </a:t>
            </a:r>
            <a:r>
              <a:rPr lang="cs-CZ" i="1" dirty="0" err="1">
                <a:latin typeface="Georgia" pitchFamily="18" charset="0"/>
              </a:rPr>
              <a:t>oil</a:t>
            </a:r>
            <a:r>
              <a:rPr lang="cs-CZ" dirty="0">
                <a:latin typeface="Georgia" pitchFamily="18" charset="0"/>
              </a:rPr>
              <a:t>)</a:t>
            </a:r>
          </a:p>
          <a:p>
            <a:endParaRPr lang="cs-CZ" dirty="0">
              <a:latin typeface="Georgia" pitchFamily="18" charset="0"/>
            </a:endParaRPr>
          </a:p>
          <a:p>
            <a:r>
              <a:rPr lang="cs-CZ" b="1" dirty="0">
                <a:latin typeface="Georgia" pitchFamily="18" charset="0"/>
              </a:rPr>
              <a:t>OPEC+ </a:t>
            </a:r>
            <a:r>
              <a:rPr lang="cs-CZ" dirty="0">
                <a:latin typeface="Georgia" pitchFamily="18" charset="0"/>
              </a:rPr>
              <a:t>dohodl snižování produkce, což více méně fungovalo – až do února 2020</a:t>
            </a:r>
          </a:p>
          <a:p>
            <a:endParaRPr lang="cs-CZ" dirty="0">
              <a:latin typeface="Georgia" pitchFamily="18" charset="0"/>
            </a:endParaRPr>
          </a:p>
          <a:p>
            <a:pPr marL="0" indent="0">
              <a:buNone/>
            </a:pPr>
            <a:endParaRPr lang="cs-CZ" dirty="0">
              <a:latin typeface="Georgia" pitchFamily="18" charset="0"/>
            </a:endParaRP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36107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Historická chvíle</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dirty="0">
                <a:latin typeface="Georgia" pitchFamily="18" charset="0"/>
              </a:rPr>
              <a:t>Na pohled to s energetikou souvisí jen nepřímo, ale jde o událost skutečně mimořádnou: dne 21. září 2022 Ruská federace vyhlásila mobilizaci</a:t>
            </a:r>
          </a:p>
          <a:p>
            <a:endParaRPr lang="cs-CZ" dirty="0">
              <a:latin typeface="Georgia" pitchFamily="18" charset="0"/>
            </a:endParaRPr>
          </a:p>
          <a:p>
            <a:r>
              <a:rPr lang="cs-CZ" dirty="0">
                <a:latin typeface="Georgia" pitchFamily="18" charset="0"/>
              </a:rPr>
              <a:t>Je to poprvé v dějinách RF a jen potřetí v dějinách ruského státu: 1914, 1941, 2022</a:t>
            </a:r>
          </a:p>
          <a:p>
            <a:endParaRPr lang="cs-CZ" dirty="0">
              <a:latin typeface="Georgia" pitchFamily="18" charset="0"/>
            </a:endParaRP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fld id="{20264769-77EF-4CD0-90DE-F7D7F2D423C4}" type="slidenum">
              <a:rPr lang="cs-CZ" smtClean="0"/>
              <a:pPr/>
              <a:t>4</a:t>
            </a:fld>
            <a:endParaRPr lang="cs-CZ"/>
          </a:p>
        </p:txBody>
      </p:sp>
    </p:spTree>
    <p:extLst>
      <p:ext uri="{BB962C8B-B14F-4D97-AF65-F5344CB8AC3E}">
        <p14:creationId xmlns:p14="http://schemas.microsoft.com/office/powerpoint/2010/main" val="3916692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F95916BE-3C7E-40B0-891C-30C3A55FD8A0}"/>
              </a:ext>
            </a:extLst>
          </p:cNvPr>
          <p:cNvSpPr>
            <a:spLocks noGrp="1"/>
          </p:cNvSpPr>
          <p:nvPr>
            <p:ph type="title"/>
          </p:nvPr>
        </p:nvSpPr>
        <p:spPr/>
        <p:txBody>
          <a:bodyPr/>
          <a:lstStyle/>
          <a:p>
            <a:r>
              <a:rPr lang="cs-CZ" b="1" dirty="0">
                <a:solidFill>
                  <a:schemeClr val="tx2"/>
                </a:solidFill>
                <a:latin typeface="Georgia" pitchFamily="18" charset="0"/>
              </a:rPr>
              <a:t>Mohammed bin </a:t>
            </a:r>
            <a:r>
              <a:rPr lang="cs-CZ" b="1" dirty="0" err="1">
                <a:solidFill>
                  <a:schemeClr val="tx2"/>
                </a:solidFill>
                <a:latin typeface="Georgia" pitchFamily="18" charset="0"/>
              </a:rPr>
              <a:t>Salman</a:t>
            </a:r>
            <a:endParaRPr lang="en-US" dirty="0"/>
          </a:p>
        </p:txBody>
      </p:sp>
      <p:pic>
        <p:nvPicPr>
          <p:cNvPr id="8" name="Zástupný obsah 7">
            <a:extLst>
              <a:ext uri="{FF2B5EF4-FFF2-40B4-BE49-F238E27FC236}">
                <a16:creationId xmlns:a16="http://schemas.microsoft.com/office/drawing/2014/main" id="{CD62B10F-2095-4CE7-B786-331D537371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2354" y="1600200"/>
            <a:ext cx="3899291" cy="4525963"/>
          </a:xfrm>
        </p:spPr>
      </p:pic>
      <p:sp>
        <p:nvSpPr>
          <p:cNvPr id="4" name="Zástupný symbol pro číslo snímku 3">
            <a:extLst>
              <a:ext uri="{FF2B5EF4-FFF2-40B4-BE49-F238E27FC236}">
                <a16:creationId xmlns:a16="http://schemas.microsoft.com/office/drawing/2014/main" id="{C2CEB92C-7A3B-46DF-9BDF-9DED5531CD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25019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err="1">
                <a:solidFill>
                  <a:schemeClr val="tx2"/>
                </a:solidFill>
                <a:latin typeface="Georgia" pitchFamily="18" charset="0"/>
              </a:rPr>
              <a:t>MbS</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dirty="0">
                <a:latin typeface="Georgia" pitchFamily="18" charset="0"/>
              </a:rPr>
              <a:t>Vlivný od roku 2015, kdy se jeho otec stal králem; korunní princ od roku 2017</a:t>
            </a:r>
          </a:p>
          <a:p>
            <a:r>
              <a:rPr lang="cs-CZ" dirty="0">
                <a:latin typeface="Georgia" pitchFamily="18" charset="0"/>
              </a:rPr>
              <a:t>Vnitřní reformy (např. ženy smějí řídit auta), obliba rázných řešení:</a:t>
            </a:r>
          </a:p>
          <a:p>
            <a:pPr lvl="1"/>
            <a:r>
              <a:rPr lang="cs-CZ" sz="3200" dirty="0">
                <a:latin typeface="Georgia" pitchFamily="18" charset="0"/>
              </a:rPr>
              <a:t>Válka v Jemenu (od 2015)</a:t>
            </a:r>
          </a:p>
          <a:p>
            <a:pPr lvl="1"/>
            <a:r>
              <a:rPr lang="cs-CZ" sz="3200" dirty="0">
                <a:latin typeface="Georgia" pitchFamily="18" charset="0"/>
              </a:rPr>
              <a:t>Krize s Katarem (od 2017)</a:t>
            </a:r>
          </a:p>
          <a:p>
            <a:pPr lvl="1"/>
            <a:r>
              <a:rPr lang="cs-CZ" sz="3200" dirty="0">
                <a:latin typeface="Georgia" pitchFamily="18" charset="0"/>
              </a:rPr>
              <a:t>Vražda </a:t>
            </a:r>
            <a:r>
              <a:rPr lang="cs-CZ" sz="3200" dirty="0" err="1">
                <a:latin typeface="Georgia" pitchFamily="18" charset="0"/>
              </a:rPr>
              <a:t>Khashoggi</a:t>
            </a:r>
            <a:r>
              <a:rPr lang="cs-CZ" sz="3200" dirty="0">
                <a:latin typeface="Georgia" pitchFamily="18" charset="0"/>
              </a:rPr>
              <a:t>/</a:t>
            </a:r>
            <a:r>
              <a:rPr lang="cs-CZ" sz="3200" dirty="0" err="1">
                <a:latin typeface="Georgia" pitchFamily="18" charset="0"/>
              </a:rPr>
              <a:t>Chášukdží</a:t>
            </a:r>
            <a:r>
              <a:rPr lang="cs-CZ" sz="3200" dirty="0">
                <a:latin typeface="Georgia" pitchFamily="18" charset="0"/>
              </a:rPr>
              <a:t> (2018)</a:t>
            </a:r>
          </a:p>
          <a:p>
            <a:endParaRPr lang="cs-CZ" dirty="0">
              <a:latin typeface="Georgia" pitchFamily="18" charset="0"/>
            </a:endParaRPr>
          </a:p>
          <a:p>
            <a:pPr marL="0" indent="0">
              <a:buNone/>
            </a:pPr>
            <a:endParaRPr lang="cs-CZ" dirty="0">
              <a:latin typeface="Georgia" pitchFamily="18" charset="0"/>
            </a:endParaRP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746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F95916BE-3C7E-40B0-891C-30C3A55FD8A0}"/>
              </a:ext>
            </a:extLst>
          </p:cNvPr>
          <p:cNvSpPr>
            <a:spLocks noGrp="1"/>
          </p:cNvSpPr>
          <p:nvPr>
            <p:ph type="title"/>
          </p:nvPr>
        </p:nvSpPr>
        <p:spPr/>
        <p:txBody>
          <a:bodyPr/>
          <a:lstStyle/>
          <a:p>
            <a:r>
              <a:rPr lang="cs-CZ" b="1" dirty="0">
                <a:solidFill>
                  <a:schemeClr val="tx2"/>
                </a:solidFill>
                <a:latin typeface="Georgia" pitchFamily="18" charset="0"/>
              </a:rPr>
              <a:t>Vladimir Putin</a:t>
            </a:r>
            <a:endParaRPr lang="en-US" dirty="0"/>
          </a:p>
        </p:txBody>
      </p:sp>
      <p:sp>
        <p:nvSpPr>
          <p:cNvPr id="4" name="Zástupný symbol pro číslo snímku 3">
            <a:extLst>
              <a:ext uri="{FF2B5EF4-FFF2-40B4-BE49-F238E27FC236}">
                <a16:creationId xmlns:a16="http://schemas.microsoft.com/office/drawing/2014/main" id="{C2CEB92C-7A3B-46DF-9BDF-9DED5531CD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Zástupný obsah 5">
            <a:extLst>
              <a:ext uri="{FF2B5EF4-FFF2-40B4-BE49-F238E27FC236}">
                <a16:creationId xmlns:a16="http://schemas.microsoft.com/office/drawing/2014/main" id="{01E09012-01E9-4A31-9C20-96920239075B}"/>
              </a:ext>
            </a:extLst>
          </p:cNvPr>
          <p:cNvPicPr>
            <a:picLocks noGrp="1" noChangeAspect="1"/>
          </p:cNvPicPr>
          <p:nvPr>
            <p:ph idx="1"/>
          </p:nvPr>
        </p:nvPicPr>
        <p:blipFill>
          <a:blip r:embed="rId2"/>
          <a:stretch>
            <a:fillRect/>
          </a:stretch>
        </p:blipFill>
        <p:spPr>
          <a:xfrm>
            <a:off x="2996874" y="1600200"/>
            <a:ext cx="3150251" cy="4525963"/>
          </a:xfrm>
          <a:prstGeom prst="rect">
            <a:avLst/>
          </a:prstGeom>
        </p:spPr>
      </p:pic>
    </p:spTree>
    <p:extLst>
      <p:ext uri="{BB962C8B-B14F-4D97-AF65-F5344CB8AC3E}">
        <p14:creationId xmlns:p14="http://schemas.microsoft.com/office/powerpoint/2010/main" val="425928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VVP</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dirty="0">
                <a:latin typeface="Georgia" pitchFamily="18" charset="0"/>
              </a:rPr>
              <a:t>Konflikt je Putinova oblíbená metoda:</a:t>
            </a:r>
          </a:p>
          <a:p>
            <a:pPr lvl="1"/>
            <a:r>
              <a:rPr lang="cs-CZ" sz="3200" dirty="0">
                <a:latin typeface="Georgia" pitchFamily="18" charset="0"/>
              </a:rPr>
              <a:t>Obnovená válka v Čečensku (1999)</a:t>
            </a:r>
          </a:p>
          <a:p>
            <a:pPr lvl="1"/>
            <a:r>
              <a:rPr lang="cs-CZ" sz="3200" dirty="0">
                <a:latin typeface="Georgia" pitchFamily="18" charset="0"/>
              </a:rPr>
              <a:t>Válka s Gruzií (2008)</a:t>
            </a:r>
          </a:p>
          <a:p>
            <a:pPr lvl="1"/>
            <a:r>
              <a:rPr lang="cs-CZ" sz="3200" dirty="0">
                <a:latin typeface="Georgia" pitchFamily="18" charset="0"/>
              </a:rPr>
              <a:t>Krym, Donbas (od 2014)</a:t>
            </a:r>
          </a:p>
          <a:p>
            <a:pPr lvl="1"/>
            <a:r>
              <a:rPr lang="cs-CZ" sz="3200" dirty="0">
                <a:latin typeface="Georgia" pitchFamily="18" charset="0"/>
              </a:rPr>
              <a:t>Sýrie (od 2015)</a:t>
            </a:r>
          </a:p>
          <a:p>
            <a:pPr lvl="1"/>
            <a:r>
              <a:rPr lang="cs-CZ" sz="3200" dirty="0">
                <a:latin typeface="Georgia" pitchFamily="18" charset="0"/>
              </a:rPr>
              <a:t>Pár vražd doma i v zahraničí (</a:t>
            </a:r>
            <a:r>
              <a:rPr lang="cs-CZ" sz="3200" dirty="0" err="1">
                <a:latin typeface="Georgia" pitchFamily="18" charset="0"/>
              </a:rPr>
              <a:t>Politkovskaja</a:t>
            </a:r>
            <a:r>
              <a:rPr lang="cs-CZ" sz="3200" dirty="0">
                <a:latin typeface="Georgia" pitchFamily="18" charset="0"/>
              </a:rPr>
              <a:t>, </a:t>
            </a:r>
            <a:r>
              <a:rPr lang="cs-CZ" sz="3200" dirty="0" err="1">
                <a:latin typeface="Georgia" pitchFamily="18" charset="0"/>
              </a:rPr>
              <a:t>Litviněnko</a:t>
            </a:r>
            <a:r>
              <a:rPr lang="cs-CZ" sz="3200" dirty="0">
                <a:latin typeface="Georgia" pitchFamily="18" charset="0"/>
              </a:rPr>
              <a:t>, Čečenci v Evropě…)</a:t>
            </a:r>
          </a:p>
          <a:p>
            <a:pPr marL="0" indent="0">
              <a:buNone/>
            </a:pPr>
            <a:endParaRPr lang="cs-CZ" dirty="0">
              <a:latin typeface="Georgia" pitchFamily="18" charset="0"/>
            </a:endParaRP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19281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Co se stalo v březnu 2020?</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b="1" dirty="0">
                <a:latin typeface="Georgia" pitchFamily="18" charset="0"/>
              </a:rPr>
              <a:t>Rusko</a:t>
            </a:r>
            <a:r>
              <a:rPr lang="cs-CZ" dirty="0">
                <a:latin typeface="Georgia" pitchFamily="18" charset="0"/>
              </a:rPr>
              <a:t> chtělo být v OPEC+ vnímáno jako „starší bratr“; </a:t>
            </a:r>
            <a:r>
              <a:rPr lang="cs-CZ" b="1" dirty="0">
                <a:latin typeface="Georgia" pitchFamily="18" charset="0"/>
              </a:rPr>
              <a:t>Saúdové </a:t>
            </a:r>
            <a:r>
              <a:rPr lang="cs-CZ" dirty="0">
                <a:latin typeface="Georgia" pitchFamily="18" charset="0"/>
              </a:rPr>
              <a:t>měli jinou představu</a:t>
            </a:r>
          </a:p>
          <a:p>
            <a:endParaRPr lang="cs-CZ" dirty="0">
              <a:latin typeface="Georgia" pitchFamily="18" charset="0"/>
            </a:endParaRPr>
          </a:p>
          <a:p>
            <a:r>
              <a:rPr lang="cs-CZ" b="1" dirty="0">
                <a:latin typeface="Georgia" pitchFamily="18" charset="0"/>
              </a:rPr>
              <a:t>Zhroucení dohod </a:t>
            </a:r>
            <a:r>
              <a:rPr lang="cs-CZ" dirty="0">
                <a:latin typeface="Georgia" pitchFamily="18" charset="0"/>
              </a:rPr>
              <a:t>v pátek 6.března, Saúdové okamžitě oznámili navýšení těžby o milion barelů denně</a:t>
            </a:r>
          </a:p>
          <a:p>
            <a:endParaRPr lang="cs-CZ" dirty="0">
              <a:latin typeface="Georgia" pitchFamily="18" charset="0"/>
            </a:endParaRPr>
          </a:p>
          <a:p>
            <a:pPr marL="0" indent="0">
              <a:buNone/>
            </a:pPr>
            <a:endParaRPr lang="cs-CZ" dirty="0">
              <a:latin typeface="Georgia" pitchFamily="18" charset="0"/>
            </a:endParaRP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8716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Proč se to stalo?</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sz="3600" b="1" dirty="0">
                <a:latin typeface="Georgia" pitchFamily="18" charset="0"/>
              </a:rPr>
              <a:t>Nevíme</a:t>
            </a:r>
          </a:p>
          <a:p>
            <a:endParaRPr lang="cs-CZ" sz="3600" b="1" dirty="0">
              <a:latin typeface="Georgia" pitchFamily="18" charset="0"/>
            </a:endParaRPr>
          </a:p>
          <a:p>
            <a:r>
              <a:rPr lang="cs-CZ" sz="3600" dirty="0">
                <a:latin typeface="Georgia" pitchFamily="18" charset="0"/>
              </a:rPr>
              <a:t>Dva uzavřené režimy, řízené absolutním monarchou, se rozhodly ublížit jeden druhému</a:t>
            </a:r>
          </a:p>
          <a:p>
            <a:pPr marL="0" indent="0">
              <a:buNone/>
            </a:pPr>
            <a:endParaRPr lang="cs-CZ" dirty="0">
              <a:latin typeface="Georgia" pitchFamily="18" charset="0"/>
            </a:endParaRP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18949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3D45A940-F33A-4E1A-9D50-1CDF04257C68}"/>
              </a:ext>
            </a:extLst>
          </p:cNvPr>
          <p:cNvSpPr>
            <a:spLocks noGrp="1"/>
          </p:cNvSpPr>
          <p:nvPr>
            <p:ph type="title"/>
          </p:nvPr>
        </p:nvSpPr>
        <p:spPr/>
        <p:txBody>
          <a:bodyPr/>
          <a:lstStyle/>
          <a:p>
            <a:r>
              <a:rPr lang="cs-CZ" b="1" dirty="0">
                <a:solidFill>
                  <a:schemeClr val="tx2"/>
                </a:solidFill>
                <a:latin typeface="Georgia" pitchFamily="18" charset="0"/>
              </a:rPr>
              <a:t>Špatný čas na válku</a:t>
            </a:r>
            <a:endParaRPr lang="en-US" dirty="0"/>
          </a:p>
        </p:txBody>
      </p:sp>
      <p:sp>
        <p:nvSpPr>
          <p:cNvPr id="10" name="Zástupný obsah 9">
            <a:extLst>
              <a:ext uri="{FF2B5EF4-FFF2-40B4-BE49-F238E27FC236}">
                <a16:creationId xmlns:a16="http://schemas.microsoft.com/office/drawing/2014/main" id="{BA3EDC8E-62E8-4308-A20E-C6B3ED3F4E16}"/>
              </a:ext>
            </a:extLst>
          </p:cNvPr>
          <p:cNvSpPr>
            <a:spLocks noGrp="1"/>
          </p:cNvSpPr>
          <p:nvPr>
            <p:ph idx="1"/>
          </p:nvPr>
        </p:nvSpPr>
        <p:spPr>
          <a:xfrm>
            <a:off x="457200" y="1600201"/>
            <a:ext cx="7715200" cy="4205064"/>
          </a:xfrm>
        </p:spPr>
        <p:txBody>
          <a:bodyPr/>
          <a:lstStyle/>
          <a:p>
            <a:r>
              <a:rPr lang="cs-CZ" dirty="0">
                <a:latin typeface="Georgia" panose="02040502050405020303" pitchFamily="18" charset="0"/>
              </a:rPr>
              <a:t>Málo známý protivník…</a:t>
            </a:r>
            <a:endParaRPr lang="en-US" dirty="0">
              <a:latin typeface="Georgia" panose="02040502050405020303" pitchFamily="18" charset="0"/>
            </a:endParaRPr>
          </a:p>
        </p:txBody>
      </p:sp>
      <p:sp>
        <p:nvSpPr>
          <p:cNvPr id="2" name="Zástupný symbol pro číslo snímku 1">
            <a:extLst>
              <a:ext uri="{FF2B5EF4-FFF2-40B4-BE49-F238E27FC236}">
                <a16:creationId xmlns:a16="http://schemas.microsoft.com/office/drawing/2014/main" id="{1E615DA2-9CC9-4838-9AD7-546566C651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Obrázek 3">
            <a:extLst>
              <a:ext uri="{FF2B5EF4-FFF2-40B4-BE49-F238E27FC236}">
                <a16:creationId xmlns:a16="http://schemas.microsoft.com/office/drawing/2014/main" id="{8EED7972-864A-4B21-8F86-218215934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575" y="2212975"/>
            <a:ext cx="7362825" cy="4143375"/>
          </a:xfrm>
          <a:prstGeom prst="rect">
            <a:avLst/>
          </a:prstGeom>
        </p:spPr>
      </p:pic>
    </p:spTree>
    <p:extLst>
      <p:ext uri="{BB962C8B-B14F-4D97-AF65-F5344CB8AC3E}">
        <p14:creationId xmlns:p14="http://schemas.microsoft.com/office/powerpoint/2010/main" val="3580315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3D45A940-F33A-4E1A-9D50-1CDF04257C68}"/>
              </a:ext>
            </a:extLst>
          </p:cNvPr>
          <p:cNvSpPr>
            <a:spLocks noGrp="1"/>
          </p:cNvSpPr>
          <p:nvPr>
            <p:ph type="title"/>
          </p:nvPr>
        </p:nvSpPr>
        <p:spPr/>
        <p:txBody>
          <a:bodyPr/>
          <a:lstStyle/>
          <a:p>
            <a:r>
              <a:rPr lang="cs-CZ" b="1" dirty="0">
                <a:solidFill>
                  <a:schemeClr val="tx2"/>
                </a:solidFill>
                <a:latin typeface="Georgia" pitchFamily="18" charset="0"/>
              </a:rPr>
              <a:t>Špatný čas na válku</a:t>
            </a:r>
            <a:endParaRPr lang="en-US" dirty="0"/>
          </a:p>
        </p:txBody>
      </p:sp>
      <p:sp>
        <p:nvSpPr>
          <p:cNvPr id="10" name="Zástupný obsah 9">
            <a:extLst>
              <a:ext uri="{FF2B5EF4-FFF2-40B4-BE49-F238E27FC236}">
                <a16:creationId xmlns:a16="http://schemas.microsoft.com/office/drawing/2014/main" id="{BA3EDC8E-62E8-4308-A20E-C6B3ED3F4E16}"/>
              </a:ext>
            </a:extLst>
          </p:cNvPr>
          <p:cNvSpPr>
            <a:spLocks noGrp="1"/>
          </p:cNvSpPr>
          <p:nvPr>
            <p:ph idx="1"/>
          </p:nvPr>
        </p:nvSpPr>
        <p:spPr/>
        <p:txBody>
          <a:bodyPr/>
          <a:lstStyle/>
          <a:p>
            <a:r>
              <a:rPr lang="cs-CZ" dirty="0">
                <a:latin typeface="Georgia" panose="02040502050405020303" pitchFamily="18" charset="0"/>
              </a:rPr>
              <a:t>…Čína…</a:t>
            </a:r>
            <a:endParaRPr lang="en-US" dirty="0">
              <a:latin typeface="Georgia" panose="02040502050405020303" pitchFamily="18" charset="0"/>
            </a:endParaRPr>
          </a:p>
        </p:txBody>
      </p:sp>
      <p:sp>
        <p:nvSpPr>
          <p:cNvPr id="2" name="Zástupný symbol pro číslo snímku 1">
            <a:extLst>
              <a:ext uri="{FF2B5EF4-FFF2-40B4-BE49-F238E27FC236}">
                <a16:creationId xmlns:a16="http://schemas.microsoft.com/office/drawing/2014/main" id="{1E615DA2-9CC9-4838-9AD7-546566C651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Obrázek 2">
            <a:extLst>
              <a:ext uri="{FF2B5EF4-FFF2-40B4-BE49-F238E27FC236}">
                <a16:creationId xmlns:a16="http://schemas.microsoft.com/office/drawing/2014/main" id="{A87EA546-2CCC-417E-9AA7-0F08D1E26FF2}"/>
              </a:ext>
            </a:extLst>
          </p:cNvPr>
          <p:cNvPicPr>
            <a:picLocks noChangeAspect="1"/>
          </p:cNvPicPr>
          <p:nvPr/>
        </p:nvPicPr>
        <p:blipFill>
          <a:blip r:embed="rId2"/>
          <a:stretch>
            <a:fillRect/>
          </a:stretch>
        </p:blipFill>
        <p:spPr>
          <a:xfrm>
            <a:off x="1331640" y="2255936"/>
            <a:ext cx="6981418" cy="4079766"/>
          </a:xfrm>
          <a:prstGeom prst="rect">
            <a:avLst/>
          </a:prstGeom>
        </p:spPr>
      </p:pic>
    </p:spTree>
    <p:extLst>
      <p:ext uri="{BB962C8B-B14F-4D97-AF65-F5344CB8AC3E}">
        <p14:creationId xmlns:p14="http://schemas.microsoft.com/office/powerpoint/2010/main" val="3723334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3D45A940-F33A-4E1A-9D50-1CDF04257C68}"/>
              </a:ext>
            </a:extLst>
          </p:cNvPr>
          <p:cNvSpPr>
            <a:spLocks noGrp="1"/>
          </p:cNvSpPr>
          <p:nvPr>
            <p:ph type="title"/>
          </p:nvPr>
        </p:nvSpPr>
        <p:spPr/>
        <p:txBody>
          <a:bodyPr/>
          <a:lstStyle/>
          <a:p>
            <a:r>
              <a:rPr lang="cs-CZ" b="1" dirty="0">
                <a:solidFill>
                  <a:schemeClr val="tx2"/>
                </a:solidFill>
                <a:latin typeface="Georgia" pitchFamily="18" charset="0"/>
              </a:rPr>
              <a:t>Špatný čas na válku</a:t>
            </a:r>
            <a:endParaRPr lang="en-US" dirty="0"/>
          </a:p>
        </p:txBody>
      </p:sp>
      <p:sp>
        <p:nvSpPr>
          <p:cNvPr id="10" name="Zástupný obsah 9">
            <a:extLst>
              <a:ext uri="{FF2B5EF4-FFF2-40B4-BE49-F238E27FC236}">
                <a16:creationId xmlns:a16="http://schemas.microsoft.com/office/drawing/2014/main" id="{BA3EDC8E-62E8-4308-A20E-C6B3ED3F4E16}"/>
              </a:ext>
            </a:extLst>
          </p:cNvPr>
          <p:cNvSpPr>
            <a:spLocks noGrp="1"/>
          </p:cNvSpPr>
          <p:nvPr>
            <p:ph idx="1"/>
          </p:nvPr>
        </p:nvSpPr>
        <p:spPr/>
        <p:txBody>
          <a:bodyPr/>
          <a:lstStyle/>
          <a:p>
            <a:r>
              <a:rPr lang="cs-CZ" dirty="0">
                <a:latin typeface="Georgia" panose="02040502050405020303" pitchFamily="18" charset="0"/>
              </a:rPr>
              <a:t>…Dow Jones…</a:t>
            </a:r>
            <a:endParaRPr lang="en-US" dirty="0">
              <a:latin typeface="Georgia" panose="02040502050405020303" pitchFamily="18" charset="0"/>
            </a:endParaRPr>
          </a:p>
        </p:txBody>
      </p:sp>
      <p:sp>
        <p:nvSpPr>
          <p:cNvPr id="2" name="Zástupný symbol pro číslo snímku 1">
            <a:extLst>
              <a:ext uri="{FF2B5EF4-FFF2-40B4-BE49-F238E27FC236}">
                <a16:creationId xmlns:a16="http://schemas.microsoft.com/office/drawing/2014/main" id="{1E615DA2-9CC9-4838-9AD7-546566C651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Obrázek 2">
            <a:extLst>
              <a:ext uri="{FF2B5EF4-FFF2-40B4-BE49-F238E27FC236}">
                <a16:creationId xmlns:a16="http://schemas.microsoft.com/office/drawing/2014/main" id="{F00F3B25-FF16-4C94-BD86-200403A61785}"/>
              </a:ext>
            </a:extLst>
          </p:cNvPr>
          <p:cNvPicPr>
            <a:picLocks noChangeAspect="1"/>
          </p:cNvPicPr>
          <p:nvPr/>
        </p:nvPicPr>
        <p:blipFill>
          <a:blip r:embed="rId2"/>
          <a:stretch>
            <a:fillRect/>
          </a:stretch>
        </p:blipFill>
        <p:spPr>
          <a:xfrm>
            <a:off x="1833701" y="2060848"/>
            <a:ext cx="5476597" cy="3422873"/>
          </a:xfrm>
          <a:prstGeom prst="rect">
            <a:avLst/>
          </a:prstGeom>
        </p:spPr>
      </p:pic>
    </p:spTree>
    <p:extLst>
      <p:ext uri="{BB962C8B-B14F-4D97-AF65-F5344CB8AC3E}">
        <p14:creationId xmlns:p14="http://schemas.microsoft.com/office/powerpoint/2010/main" val="2118785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3D45A940-F33A-4E1A-9D50-1CDF04257C68}"/>
              </a:ext>
            </a:extLst>
          </p:cNvPr>
          <p:cNvSpPr>
            <a:spLocks noGrp="1"/>
          </p:cNvSpPr>
          <p:nvPr>
            <p:ph type="title"/>
          </p:nvPr>
        </p:nvSpPr>
        <p:spPr/>
        <p:txBody>
          <a:bodyPr/>
          <a:lstStyle/>
          <a:p>
            <a:r>
              <a:rPr lang="cs-CZ" b="1" dirty="0">
                <a:solidFill>
                  <a:schemeClr val="tx2"/>
                </a:solidFill>
                <a:latin typeface="Georgia" pitchFamily="18" charset="0"/>
              </a:rPr>
              <a:t>Špatný čas na válku</a:t>
            </a:r>
            <a:endParaRPr lang="en-US" dirty="0"/>
          </a:p>
        </p:txBody>
      </p:sp>
      <p:sp>
        <p:nvSpPr>
          <p:cNvPr id="10" name="Zástupný obsah 9">
            <a:extLst>
              <a:ext uri="{FF2B5EF4-FFF2-40B4-BE49-F238E27FC236}">
                <a16:creationId xmlns:a16="http://schemas.microsoft.com/office/drawing/2014/main" id="{BA3EDC8E-62E8-4308-A20E-C6B3ED3F4E16}"/>
              </a:ext>
            </a:extLst>
          </p:cNvPr>
          <p:cNvSpPr>
            <a:spLocks noGrp="1"/>
          </p:cNvSpPr>
          <p:nvPr>
            <p:ph idx="1"/>
          </p:nvPr>
        </p:nvSpPr>
        <p:spPr/>
        <p:txBody>
          <a:bodyPr/>
          <a:lstStyle/>
          <a:p>
            <a:r>
              <a:rPr lang="cs-CZ" dirty="0">
                <a:latin typeface="Georgia" panose="02040502050405020303" pitchFamily="18" charset="0"/>
              </a:rPr>
              <a:t>…italská burza…</a:t>
            </a:r>
            <a:endParaRPr lang="en-US" dirty="0">
              <a:latin typeface="Georgia" panose="02040502050405020303" pitchFamily="18" charset="0"/>
            </a:endParaRPr>
          </a:p>
        </p:txBody>
      </p:sp>
      <p:sp>
        <p:nvSpPr>
          <p:cNvPr id="2" name="Zástupný symbol pro číslo snímku 1">
            <a:extLst>
              <a:ext uri="{FF2B5EF4-FFF2-40B4-BE49-F238E27FC236}">
                <a16:creationId xmlns:a16="http://schemas.microsoft.com/office/drawing/2014/main" id="{1E615DA2-9CC9-4838-9AD7-546566C651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Obrázek 3">
            <a:extLst>
              <a:ext uri="{FF2B5EF4-FFF2-40B4-BE49-F238E27FC236}">
                <a16:creationId xmlns:a16="http://schemas.microsoft.com/office/drawing/2014/main" id="{8D1D501C-6017-4FEB-9D28-77967CF87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254" y="2238208"/>
            <a:ext cx="6063074" cy="3789421"/>
          </a:xfrm>
          <a:prstGeom prst="rect">
            <a:avLst/>
          </a:prstGeom>
        </p:spPr>
      </p:pic>
    </p:spTree>
    <p:extLst>
      <p:ext uri="{BB962C8B-B14F-4D97-AF65-F5344CB8AC3E}">
        <p14:creationId xmlns:p14="http://schemas.microsoft.com/office/powerpoint/2010/main" val="382683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5A61318D-F8F3-AA9F-C500-4CFF23072D23}"/>
              </a:ext>
            </a:extLst>
          </p:cNvPr>
          <p:cNvSpPr>
            <a:spLocks noGrp="1"/>
          </p:cNvSpPr>
          <p:nvPr>
            <p:ph type="sldNum" sz="quarter" idx="12"/>
          </p:nvPr>
        </p:nvSpPr>
        <p:spPr/>
        <p:txBody>
          <a:bodyPr/>
          <a:lstStyle/>
          <a:p>
            <a:fld id="{20264769-77EF-4CD0-90DE-F7D7F2D423C4}" type="slidenum">
              <a:rPr lang="cs-CZ" smtClean="0"/>
              <a:pPr/>
              <a:t>5</a:t>
            </a:fld>
            <a:endParaRPr lang="cs-CZ"/>
          </a:p>
        </p:txBody>
      </p:sp>
      <p:pic>
        <p:nvPicPr>
          <p:cNvPr id="4" name="Obrázek 3">
            <a:extLst>
              <a:ext uri="{FF2B5EF4-FFF2-40B4-BE49-F238E27FC236}">
                <a16:creationId xmlns:a16="http://schemas.microsoft.com/office/drawing/2014/main" id="{D8F69A33-931E-F985-867B-28BA46E02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7789"/>
            <a:ext cx="9144000" cy="6042422"/>
          </a:xfrm>
          <a:prstGeom prst="rect">
            <a:avLst/>
          </a:prstGeom>
        </p:spPr>
      </p:pic>
    </p:spTree>
    <p:extLst>
      <p:ext uri="{BB962C8B-B14F-4D97-AF65-F5344CB8AC3E}">
        <p14:creationId xmlns:p14="http://schemas.microsoft.com/office/powerpoint/2010/main" val="312985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3D45A940-F33A-4E1A-9D50-1CDF04257C68}"/>
              </a:ext>
            </a:extLst>
          </p:cNvPr>
          <p:cNvSpPr>
            <a:spLocks noGrp="1"/>
          </p:cNvSpPr>
          <p:nvPr>
            <p:ph type="title"/>
          </p:nvPr>
        </p:nvSpPr>
        <p:spPr/>
        <p:txBody>
          <a:bodyPr/>
          <a:lstStyle/>
          <a:p>
            <a:r>
              <a:rPr lang="cs-CZ" b="1" dirty="0">
                <a:solidFill>
                  <a:schemeClr val="tx2"/>
                </a:solidFill>
                <a:latin typeface="Georgia" pitchFamily="18" charset="0"/>
              </a:rPr>
              <a:t>Špatný čas na válku</a:t>
            </a:r>
            <a:endParaRPr lang="en-US" dirty="0"/>
          </a:p>
        </p:txBody>
      </p:sp>
      <p:pic>
        <p:nvPicPr>
          <p:cNvPr id="8" name="Zástupný obsah 7">
            <a:extLst>
              <a:ext uri="{FF2B5EF4-FFF2-40B4-BE49-F238E27FC236}">
                <a16:creationId xmlns:a16="http://schemas.microsoft.com/office/drawing/2014/main" id="{935D8C19-A754-4E9F-9E26-D3333F477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5" y="1254692"/>
            <a:ext cx="5648082" cy="4871471"/>
          </a:xfrm>
        </p:spPr>
      </p:pic>
      <p:sp>
        <p:nvSpPr>
          <p:cNvPr id="2" name="Zástupný symbol pro číslo snímku 1">
            <a:extLst>
              <a:ext uri="{FF2B5EF4-FFF2-40B4-BE49-F238E27FC236}">
                <a16:creationId xmlns:a16="http://schemas.microsoft.com/office/drawing/2014/main" id="{1E615DA2-9CC9-4838-9AD7-546566C651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53435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Silná slova</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sz="3600" dirty="0">
                <a:latin typeface="Georgia" pitchFamily="18" charset="0"/>
              </a:rPr>
              <a:t>Hned 9. března ruský ministr financí řekl, že Stabilizační fond umožňuje Rusku přežít „6 až 10 let nízkých cen ropy“</a:t>
            </a:r>
          </a:p>
          <a:p>
            <a:endParaRPr lang="cs-CZ" sz="3600" dirty="0">
              <a:latin typeface="Georgia" pitchFamily="18" charset="0"/>
            </a:endParaRPr>
          </a:p>
          <a:p>
            <a:r>
              <a:rPr lang="cs-CZ" sz="3600" dirty="0">
                <a:latin typeface="Georgia" pitchFamily="18" charset="0"/>
              </a:rPr>
              <a:t>Podobně </a:t>
            </a:r>
            <a:r>
              <a:rPr lang="cs-CZ" sz="3600" dirty="0" err="1">
                <a:latin typeface="Georgia" pitchFamily="18" charset="0"/>
              </a:rPr>
              <a:t>fanfarónsky</a:t>
            </a:r>
            <a:r>
              <a:rPr lang="cs-CZ" sz="3600" dirty="0">
                <a:latin typeface="Georgia" pitchFamily="18" charset="0"/>
              </a:rPr>
              <a:t> mluvili i Saúdové</a:t>
            </a:r>
            <a:endParaRPr lang="cs-CZ" dirty="0">
              <a:latin typeface="Georgia" pitchFamily="18" charset="0"/>
            </a:endParaRP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83015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Realita</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lnSpcReduction="10000"/>
          </a:bodyPr>
          <a:lstStyle/>
          <a:p>
            <a:r>
              <a:rPr lang="cs-CZ" sz="3600" dirty="0">
                <a:latin typeface="Georgia" pitchFamily="18" charset="0"/>
              </a:rPr>
              <a:t>Prakticky od prvního týdne cenové války hledali Rusové i Saúdi způsob, jak konflikt ukončit a neztratit tvář</a:t>
            </a:r>
          </a:p>
          <a:p>
            <a:endParaRPr lang="cs-CZ" sz="3600" dirty="0">
              <a:latin typeface="Georgia" pitchFamily="18" charset="0"/>
            </a:endParaRPr>
          </a:p>
          <a:p>
            <a:r>
              <a:rPr lang="cs-CZ" sz="3600" dirty="0">
                <a:latin typeface="Georgia" pitchFamily="18" charset="0"/>
              </a:rPr>
              <a:t>Po měsíci finančních ztrát uzavřeli 10.dubna Rusové se Saúdy (pod patronací USA a G-20) novou dohodu o snížení těžby: „OPEC++“</a:t>
            </a: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96198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OPEC ++</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sz="3600" dirty="0">
                <a:latin typeface="Georgia" pitchFamily="18" charset="0"/>
              </a:rPr>
              <a:t>Neměli bychom přehlédnout, jak zásadní krok se v dubnu 2020 stal</a:t>
            </a:r>
          </a:p>
          <a:p>
            <a:r>
              <a:rPr lang="cs-CZ" sz="3600" dirty="0">
                <a:latin typeface="Georgia" pitchFamily="18" charset="0"/>
              </a:rPr>
              <a:t>USA byly po desetiletí zásadním kritikem OPEC, od roku 2016 byl OPEC+ (Saúdská Arábie + Rusko) výslovně namířen proti nim</a:t>
            </a:r>
          </a:p>
          <a:p>
            <a:r>
              <a:rPr lang="cs-CZ" sz="3600" dirty="0">
                <a:latin typeface="Georgia" pitchFamily="18" charset="0"/>
              </a:rPr>
              <a:t>Teď se ti tři spojili</a:t>
            </a: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80950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09B84DC0-DA32-4781-B276-093F55450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Obrázek 5">
            <a:extLst>
              <a:ext uri="{FF2B5EF4-FFF2-40B4-BE49-F238E27FC236}">
                <a16:creationId xmlns:a16="http://schemas.microsoft.com/office/drawing/2014/main" id="{CF10E22C-25DC-476C-9447-D1AA7C8F5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12"/>
            <a:ext cx="9144000" cy="5133975"/>
          </a:xfrm>
          <a:prstGeom prst="rect">
            <a:avLst/>
          </a:prstGeom>
        </p:spPr>
      </p:pic>
    </p:spTree>
    <p:extLst>
      <p:ext uri="{BB962C8B-B14F-4D97-AF65-F5344CB8AC3E}">
        <p14:creationId xmlns:p14="http://schemas.microsoft.com/office/powerpoint/2010/main" val="4000348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Ropa za mínus 40 dolarů</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sz="3600" dirty="0">
                <a:latin typeface="Georgia" pitchFamily="18" charset="0"/>
              </a:rPr>
              <a:t>Dne 20.dubna 2020 se cena ropy propadla na mínus 40 dolarů za barel</a:t>
            </a:r>
          </a:p>
          <a:p>
            <a:r>
              <a:rPr lang="cs-CZ" sz="3600" dirty="0">
                <a:latin typeface="Georgia" pitchFamily="18" charset="0"/>
              </a:rPr>
              <a:t>Specifický kontrakt, vázaný na datum a místo (WTI futures na květen, splatné 21.4., s dodávkou </a:t>
            </a:r>
            <a:r>
              <a:rPr lang="cs-CZ" sz="3600" dirty="0" err="1">
                <a:latin typeface="Georgia" pitchFamily="18" charset="0"/>
              </a:rPr>
              <a:t>Cushing</a:t>
            </a:r>
            <a:r>
              <a:rPr lang="cs-CZ" sz="3600" dirty="0">
                <a:latin typeface="Georgia" pitchFamily="18" charset="0"/>
              </a:rPr>
              <a:t>, Oklahoma)</a:t>
            </a:r>
          </a:p>
          <a:p>
            <a:r>
              <a:rPr lang="cs-CZ" sz="3600" dirty="0">
                <a:latin typeface="Georgia" pitchFamily="18" charset="0"/>
              </a:rPr>
              <a:t>Realitou je spousta nadbytečné ropy</a:t>
            </a: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44498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Propad poptávky</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sz="3600" dirty="0">
                <a:latin typeface="Georgia" pitchFamily="18" charset="0"/>
              </a:rPr>
              <a:t>Odhadnout vývoj poptávky po ropě je v této chvíli prakticky nemožné</a:t>
            </a:r>
          </a:p>
          <a:p>
            <a:r>
              <a:rPr lang="cs-CZ" sz="3600" dirty="0">
                <a:latin typeface="Georgia" pitchFamily="18" charset="0"/>
              </a:rPr>
              <a:t>Propad poptávky za rok 2020 dle </a:t>
            </a:r>
            <a:r>
              <a:rPr lang="cs-CZ" sz="3600" dirty="0" err="1">
                <a:latin typeface="Georgia" pitchFamily="18" charset="0"/>
              </a:rPr>
              <a:t>Rystad</a:t>
            </a:r>
            <a:r>
              <a:rPr lang="cs-CZ" sz="3600" dirty="0">
                <a:latin typeface="Georgia" pitchFamily="18" charset="0"/>
              </a:rPr>
              <a:t> </a:t>
            </a:r>
            <a:r>
              <a:rPr lang="cs-CZ" sz="3600" dirty="0" err="1">
                <a:latin typeface="Georgia" pitchFamily="18" charset="0"/>
              </a:rPr>
              <a:t>Energy</a:t>
            </a:r>
            <a:r>
              <a:rPr lang="cs-CZ" sz="3600" dirty="0">
                <a:latin typeface="Georgia" pitchFamily="18" charset="0"/>
              </a:rPr>
              <a:t> (Norsko):</a:t>
            </a:r>
          </a:p>
          <a:p>
            <a:pPr lvl="1"/>
            <a:r>
              <a:rPr lang="cs-CZ" dirty="0">
                <a:latin typeface="Georgia" pitchFamily="18" charset="0"/>
              </a:rPr>
              <a:t>12.března: 600 000 barelů denně</a:t>
            </a:r>
          </a:p>
          <a:p>
            <a:pPr lvl="1"/>
            <a:r>
              <a:rPr lang="cs-CZ" dirty="0">
                <a:latin typeface="Georgia" pitchFamily="18" charset="0"/>
              </a:rPr>
              <a:t>19.března: 2 800 000 barelů denně</a:t>
            </a:r>
          </a:p>
          <a:p>
            <a:pPr lvl="1"/>
            <a:r>
              <a:rPr lang="cs-CZ" dirty="0">
                <a:latin typeface="Georgia" pitchFamily="18" charset="0"/>
              </a:rPr>
              <a:t>26.března: 4 900 000 barelů denně</a:t>
            </a:r>
          </a:p>
          <a:p>
            <a:pPr lvl="1"/>
            <a:r>
              <a:rPr lang="cs-CZ" dirty="0">
                <a:latin typeface="Georgia" pitchFamily="18" charset="0"/>
              </a:rPr>
              <a:t>od dubna: žádné predikce, jen „možnosti“</a:t>
            </a:r>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90797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B1B7AADD-4941-4E40-B51C-371D68ADA0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cs-CZ"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6" name="Obrázek 5">
            <a:extLst>
              <a:ext uri="{FF2B5EF4-FFF2-40B4-BE49-F238E27FC236}">
                <a16:creationId xmlns:a16="http://schemas.microsoft.com/office/drawing/2014/main" id="{574D4F99-6869-4EF7-A1FA-0E33340DEAFB}"/>
              </a:ext>
            </a:extLst>
          </p:cNvPr>
          <p:cNvPicPr>
            <a:picLocks noChangeAspect="1"/>
          </p:cNvPicPr>
          <p:nvPr/>
        </p:nvPicPr>
        <p:blipFill>
          <a:blip r:embed="rId2"/>
          <a:stretch>
            <a:fillRect/>
          </a:stretch>
        </p:blipFill>
        <p:spPr>
          <a:xfrm>
            <a:off x="471487" y="204788"/>
            <a:ext cx="7988945" cy="6281668"/>
          </a:xfrm>
          <a:prstGeom prst="rect">
            <a:avLst/>
          </a:prstGeom>
        </p:spPr>
      </p:pic>
    </p:spTree>
    <p:extLst>
      <p:ext uri="{BB962C8B-B14F-4D97-AF65-F5344CB8AC3E}">
        <p14:creationId xmlns:p14="http://schemas.microsoft.com/office/powerpoint/2010/main" val="63779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Výhled</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lnSpcReduction="10000"/>
          </a:bodyPr>
          <a:lstStyle/>
          <a:p>
            <a:r>
              <a:rPr lang="cs-CZ" sz="3600" dirty="0">
                <a:latin typeface="Georgia" pitchFamily="18" charset="0"/>
              </a:rPr>
              <a:t>Poptávka po ropě se v březnu 2020 propadla globálně zhruba o 35 procent, největší propad za sto let</a:t>
            </a:r>
          </a:p>
          <a:p>
            <a:r>
              <a:rPr lang="cs-CZ" sz="3600" b="1" dirty="0">
                <a:latin typeface="Georgia" pitchFamily="18" charset="0"/>
              </a:rPr>
              <a:t>Celoroční propad spotřeby o 9 procent na 92,5 </a:t>
            </a:r>
            <a:r>
              <a:rPr lang="cs-CZ" sz="3600" b="1" dirty="0" err="1">
                <a:latin typeface="Georgia" pitchFamily="18" charset="0"/>
              </a:rPr>
              <a:t>mbd</a:t>
            </a:r>
            <a:r>
              <a:rPr lang="cs-CZ" sz="3600" b="1" dirty="0">
                <a:latin typeface="Georgia" pitchFamily="18" charset="0"/>
              </a:rPr>
              <a:t> </a:t>
            </a:r>
            <a:r>
              <a:rPr lang="cs-CZ" sz="3600" dirty="0">
                <a:latin typeface="Georgia" pitchFamily="18" charset="0"/>
              </a:rPr>
              <a:t>(EIA)</a:t>
            </a:r>
          </a:p>
          <a:p>
            <a:endParaRPr lang="cs-CZ" sz="3600" dirty="0">
              <a:latin typeface="Georgia" pitchFamily="18" charset="0"/>
            </a:endParaRPr>
          </a:p>
          <a:p>
            <a:r>
              <a:rPr lang="cs-CZ" sz="3600" dirty="0">
                <a:latin typeface="Georgia" pitchFamily="18" charset="0"/>
              </a:rPr>
              <a:t>Dokud neskončí globální pandemie, bude ropa nejistým zbožím</a:t>
            </a:r>
            <a:endParaRPr lang="cs-CZ" dirty="0">
              <a:latin typeface="Georgia" pitchFamily="18" charset="0"/>
            </a:endParaRP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10009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a:xfrm>
            <a:off x="457200" y="2708920"/>
            <a:ext cx="8229600" cy="1872208"/>
          </a:xfrm>
        </p:spPr>
        <p:txBody>
          <a:bodyPr/>
          <a:lstStyle/>
          <a:p>
            <a:r>
              <a:rPr lang="cs-CZ" b="1" dirty="0">
                <a:solidFill>
                  <a:schemeClr val="tx2"/>
                </a:solidFill>
                <a:latin typeface="Georgia" pitchFamily="18" charset="0"/>
              </a:rPr>
              <a:t>P-P-P</a:t>
            </a:r>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82938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Dlouhá válka</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dirty="0">
                <a:latin typeface="Georgia" pitchFamily="18" charset="0"/>
              </a:rPr>
              <a:t>Státy nevyhlašují mobilizaci, aby vzápětí hledaly smír. Mobilizace je krokem k dlouhé válce.</a:t>
            </a:r>
          </a:p>
          <a:p>
            <a:endParaRPr lang="cs-CZ" dirty="0">
              <a:latin typeface="Georgia" pitchFamily="18" charset="0"/>
            </a:endParaRPr>
          </a:p>
          <a:p>
            <a:r>
              <a:rPr lang="cs-CZ" dirty="0">
                <a:latin typeface="Georgia" pitchFamily="18" charset="0"/>
              </a:rPr>
              <a:t>Můžete se smát záběrům opilých ruských odvedenců, ale drtivá většina Rusů do války půjde. A bude zabíjet, dokud nebudou zabiti.</a:t>
            </a:r>
          </a:p>
          <a:p>
            <a:endParaRPr lang="cs-CZ" dirty="0">
              <a:latin typeface="Georgia" pitchFamily="18" charset="0"/>
            </a:endParaRP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fld id="{20264769-77EF-4CD0-90DE-F7D7F2D423C4}" type="slidenum">
              <a:rPr lang="cs-CZ" smtClean="0"/>
              <a:pPr/>
              <a:t>6</a:t>
            </a:fld>
            <a:endParaRPr lang="cs-CZ"/>
          </a:p>
        </p:txBody>
      </p:sp>
    </p:spTree>
    <p:extLst>
      <p:ext uri="{BB962C8B-B14F-4D97-AF65-F5344CB8AC3E}">
        <p14:creationId xmlns:p14="http://schemas.microsoft.com/office/powerpoint/2010/main" val="2331116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Petra + oleum</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fontScale="92500" lnSpcReduction="10000"/>
          </a:bodyPr>
          <a:lstStyle/>
          <a:p>
            <a:r>
              <a:rPr lang="en-US" dirty="0" err="1">
                <a:latin typeface="Georgia" pitchFamily="18" charset="0"/>
              </a:rPr>
              <a:t>Parafin</a:t>
            </a:r>
            <a:r>
              <a:rPr lang="cs-CZ" dirty="0">
                <a:latin typeface="Georgia" pitchFamily="18" charset="0"/>
              </a:rPr>
              <a:t>y jsou s námi po tisíciletí (Babylonie, Čína)</a:t>
            </a:r>
          </a:p>
          <a:p>
            <a:endParaRPr lang="cs-CZ" dirty="0">
              <a:latin typeface="Georgia" pitchFamily="18" charset="0"/>
            </a:endParaRPr>
          </a:p>
          <a:p>
            <a:r>
              <a:rPr lang="cs-CZ" dirty="0">
                <a:latin typeface="Georgia" pitchFamily="18" charset="0"/>
              </a:rPr>
              <a:t>Okolo 1850 objevena možnost průmyslové těžby (ropa, uhlí, bitumeny)</a:t>
            </a:r>
          </a:p>
          <a:p>
            <a:endParaRPr lang="cs-CZ" dirty="0">
              <a:latin typeface="Georgia" pitchFamily="18" charset="0"/>
            </a:endParaRPr>
          </a:p>
          <a:p>
            <a:r>
              <a:rPr lang="cs-CZ" dirty="0">
                <a:latin typeface="Georgia" pitchFamily="18" charset="0"/>
              </a:rPr>
              <a:t>Svícení, topení, chemie, léčiva</a:t>
            </a:r>
          </a:p>
          <a:p>
            <a:endParaRPr lang="cs-CZ" dirty="0">
              <a:latin typeface="Georgia" pitchFamily="18" charset="0"/>
            </a:endParaRPr>
          </a:p>
          <a:p>
            <a:r>
              <a:rPr lang="cs-CZ" b="1" dirty="0">
                <a:latin typeface="Georgia" pitchFamily="18" charset="0"/>
              </a:rPr>
              <a:t>Spalovací motor</a:t>
            </a:r>
            <a:r>
              <a:rPr lang="cs-CZ" dirty="0">
                <a:latin typeface="Georgia" pitchFamily="18" charset="0"/>
              </a:rPr>
              <a:t>: nástup po r. 1880</a:t>
            </a:r>
          </a:p>
          <a:p>
            <a:endParaRPr lang="cs-CZ" dirty="0">
              <a:latin typeface="Georgia" pitchFamily="18" charset="0"/>
            </a:endParaRPr>
          </a:p>
          <a:p>
            <a:endParaRPr lang="cs-CZ" dirty="0">
              <a:latin typeface="Georgia" pitchFamily="18" charset="0"/>
            </a:endParaRP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fld id="{20264769-77EF-4CD0-90DE-F7D7F2D423C4}" type="slidenum">
              <a:rPr lang="cs-CZ" smtClean="0"/>
              <a:pPr/>
              <a:t>60</a:t>
            </a:fld>
            <a:endParaRPr lang="cs-CZ"/>
          </a:p>
        </p:txBody>
      </p:sp>
    </p:spTree>
    <p:extLst>
      <p:ext uri="{BB962C8B-B14F-4D97-AF65-F5344CB8AC3E}">
        <p14:creationId xmlns:p14="http://schemas.microsoft.com/office/powerpoint/2010/main" val="1071519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BB4132B-3048-4E89-98D9-CEE6F758AD85}"/>
              </a:ext>
            </a:extLst>
          </p:cNvPr>
          <p:cNvSpPr>
            <a:spLocks noGrp="1"/>
          </p:cNvSpPr>
          <p:nvPr>
            <p:ph type="title"/>
          </p:nvPr>
        </p:nvSpPr>
        <p:spPr/>
        <p:txBody>
          <a:bodyPr/>
          <a:lstStyle/>
          <a:p>
            <a:r>
              <a:rPr lang="cs-CZ" b="1" dirty="0">
                <a:solidFill>
                  <a:schemeClr val="tx2"/>
                </a:solidFill>
                <a:latin typeface="Georgia" pitchFamily="18" charset="0"/>
              </a:rPr>
              <a:t>Tři zlomové technologie</a:t>
            </a:r>
            <a:endParaRPr lang="en-US" dirty="0"/>
          </a:p>
        </p:txBody>
      </p:sp>
      <p:sp>
        <p:nvSpPr>
          <p:cNvPr id="3" name="Zástupný symbol pro obsah 2">
            <a:extLst>
              <a:ext uri="{FF2B5EF4-FFF2-40B4-BE49-F238E27FC236}">
                <a16:creationId xmlns:a16="http://schemas.microsoft.com/office/drawing/2014/main" id="{216E4024-B769-4FBA-9661-D7DDA37A730F}"/>
              </a:ext>
            </a:extLst>
          </p:cNvPr>
          <p:cNvSpPr>
            <a:spLocks noGrp="1"/>
          </p:cNvSpPr>
          <p:nvPr>
            <p:ph idx="1"/>
          </p:nvPr>
        </p:nvSpPr>
        <p:spPr/>
        <p:txBody>
          <a:bodyPr>
            <a:normAutofit/>
          </a:bodyPr>
          <a:lstStyle/>
          <a:p>
            <a:r>
              <a:rPr lang="cs-CZ" b="1" dirty="0">
                <a:latin typeface="Georgia" pitchFamily="18" charset="0"/>
              </a:rPr>
              <a:t>Vrty na pevnině</a:t>
            </a:r>
            <a:r>
              <a:rPr lang="cs-CZ" dirty="0">
                <a:latin typeface="Georgia" pitchFamily="18" charset="0"/>
              </a:rPr>
              <a:t>: 1848</a:t>
            </a:r>
          </a:p>
          <a:p>
            <a:endParaRPr lang="cs-CZ" dirty="0">
              <a:latin typeface="Georgia" pitchFamily="18" charset="0"/>
            </a:endParaRPr>
          </a:p>
          <a:p>
            <a:r>
              <a:rPr lang="cs-CZ" b="1" dirty="0">
                <a:latin typeface="Georgia" pitchFamily="18" charset="0"/>
              </a:rPr>
              <a:t>Těžba pod mořem </a:t>
            </a:r>
            <a:r>
              <a:rPr lang="cs-CZ" dirty="0">
                <a:latin typeface="Georgia" pitchFamily="18" charset="0"/>
              </a:rPr>
              <a:t>(</a:t>
            </a:r>
            <a:r>
              <a:rPr lang="cs-CZ" dirty="0" err="1">
                <a:latin typeface="Georgia" pitchFamily="18" charset="0"/>
              </a:rPr>
              <a:t>offshore</a:t>
            </a:r>
            <a:r>
              <a:rPr lang="cs-CZ" dirty="0">
                <a:latin typeface="Georgia" pitchFamily="18" charset="0"/>
              </a:rPr>
              <a:t>): 1945 (dnes 29 % globální produkce)</a:t>
            </a:r>
          </a:p>
          <a:p>
            <a:endParaRPr lang="cs-CZ" dirty="0">
              <a:latin typeface="Georgia" pitchFamily="18" charset="0"/>
            </a:endParaRPr>
          </a:p>
          <a:p>
            <a:r>
              <a:rPr lang="cs-CZ" b="1" dirty="0" err="1">
                <a:latin typeface="Georgia" pitchFamily="18" charset="0"/>
              </a:rPr>
              <a:t>Fracking</a:t>
            </a:r>
            <a:r>
              <a:rPr lang="cs-CZ" dirty="0">
                <a:latin typeface="Georgia" pitchFamily="18" charset="0"/>
              </a:rPr>
              <a:t>: 2005 (dnes třetina US produkce)</a:t>
            </a:r>
          </a:p>
          <a:p>
            <a:endParaRPr lang="en-US" dirty="0"/>
          </a:p>
        </p:txBody>
      </p:sp>
      <p:sp>
        <p:nvSpPr>
          <p:cNvPr id="4" name="Zástupný symbol pro číslo snímku 3">
            <a:extLst>
              <a:ext uri="{FF2B5EF4-FFF2-40B4-BE49-F238E27FC236}">
                <a16:creationId xmlns:a16="http://schemas.microsoft.com/office/drawing/2014/main" id="{D533001E-645B-42EF-832F-C92BEED36865}"/>
              </a:ext>
            </a:extLst>
          </p:cNvPr>
          <p:cNvSpPr>
            <a:spLocks noGrp="1"/>
          </p:cNvSpPr>
          <p:nvPr>
            <p:ph type="sldNum" sz="quarter" idx="12"/>
          </p:nvPr>
        </p:nvSpPr>
        <p:spPr/>
        <p:txBody>
          <a:bodyPr/>
          <a:lstStyle/>
          <a:p>
            <a:fld id="{20264769-77EF-4CD0-90DE-F7D7F2D423C4}" type="slidenum">
              <a:rPr lang="cs-CZ" smtClean="0"/>
              <a:pPr/>
              <a:t>61</a:t>
            </a:fld>
            <a:endParaRPr lang="cs-CZ"/>
          </a:p>
        </p:txBody>
      </p:sp>
    </p:spTree>
    <p:extLst>
      <p:ext uri="{BB962C8B-B14F-4D97-AF65-F5344CB8AC3E}">
        <p14:creationId xmlns:p14="http://schemas.microsoft.com/office/powerpoint/2010/main" val="2922763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Pozor na čísla</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lstStyle/>
          <a:p>
            <a:r>
              <a:rPr lang="cs-CZ" dirty="0">
                <a:latin typeface="Georgia" pitchFamily="18" charset="0"/>
              </a:rPr>
              <a:t>Neexistují žádné ověřitelné statistiky – i ty nejlepší (</a:t>
            </a:r>
            <a:r>
              <a:rPr lang="cs-CZ" b="1" dirty="0">
                <a:latin typeface="Georgia" pitchFamily="18" charset="0"/>
              </a:rPr>
              <a:t>eia.gov</a:t>
            </a:r>
            <a:r>
              <a:rPr lang="cs-CZ" dirty="0">
                <a:latin typeface="Georgia" pitchFamily="18" charset="0"/>
              </a:rPr>
              <a:t>, </a:t>
            </a:r>
            <a:r>
              <a:rPr lang="cs-CZ" b="1" dirty="0">
                <a:latin typeface="Georgia" pitchFamily="18" charset="0"/>
              </a:rPr>
              <a:t>iea.org</a:t>
            </a:r>
            <a:r>
              <a:rPr lang="cs-CZ" dirty="0">
                <a:latin typeface="Georgia" pitchFamily="18" charset="0"/>
              </a:rPr>
              <a:t>) jsou postaveny jen na odhadech</a:t>
            </a:r>
          </a:p>
          <a:p>
            <a:r>
              <a:rPr lang="cs-CZ" b="1" dirty="0">
                <a:latin typeface="Georgia" pitchFamily="18" charset="0"/>
              </a:rPr>
              <a:t>Všichni zúčastnění </a:t>
            </a:r>
            <a:r>
              <a:rPr lang="cs-CZ" dirty="0">
                <a:latin typeface="Georgia" pitchFamily="18" charset="0"/>
              </a:rPr>
              <a:t>mají důvod podvádět: země OPEC (svět i sebe navzájem), ostatní producenti, ale i soukromé firmy</a:t>
            </a:r>
          </a:p>
          <a:p>
            <a:r>
              <a:rPr lang="cs-CZ" dirty="0">
                <a:latin typeface="Georgia" pitchFamily="18" charset="0"/>
              </a:rPr>
              <a:t>Nejvíce se </a:t>
            </a:r>
            <a:r>
              <a:rPr lang="cs-CZ" b="1" dirty="0">
                <a:latin typeface="Georgia" pitchFamily="18" charset="0"/>
              </a:rPr>
              <a:t>lže</a:t>
            </a:r>
            <a:r>
              <a:rPr lang="cs-CZ" dirty="0">
                <a:latin typeface="Georgia" pitchFamily="18" charset="0"/>
              </a:rPr>
              <a:t> </a:t>
            </a:r>
            <a:r>
              <a:rPr lang="cs-CZ" b="1" dirty="0">
                <a:latin typeface="Georgia" pitchFamily="18" charset="0"/>
              </a:rPr>
              <a:t>o produkci a zásobách</a:t>
            </a: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fld id="{20264769-77EF-4CD0-90DE-F7D7F2D423C4}" type="slidenum">
              <a:rPr lang="cs-CZ" smtClean="0"/>
              <a:pPr/>
              <a:t>62</a:t>
            </a:fld>
            <a:endParaRPr lang="cs-CZ"/>
          </a:p>
        </p:txBody>
      </p:sp>
    </p:spTree>
    <p:extLst>
      <p:ext uri="{BB962C8B-B14F-4D97-AF65-F5344CB8AC3E}">
        <p14:creationId xmlns:p14="http://schemas.microsoft.com/office/powerpoint/2010/main" val="263491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A4D323C9-E7B4-429F-AA16-D533D85A16C4}"/>
              </a:ext>
            </a:extLst>
          </p:cNvPr>
          <p:cNvSpPr>
            <a:spLocks noGrp="1"/>
          </p:cNvSpPr>
          <p:nvPr>
            <p:ph type="sldNum" sz="quarter" idx="12"/>
          </p:nvPr>
        </p:nvSpPr>
        <p:spPr/>
        <p:txBody>
          <a:bodyPr/>
          <a:lstStyle/>
          <a:p>
            <a:fld id="{20264769-77EF-4CD0-90DE-F7D7F2D423C4}" type="slidenum">
              <a:rPr lang="cs-CZ" smtClean="0"/>
              <a:pPr/>
              <a:t>63</a:t>
            </a:fld>
            <a:endParaRPr lang="cs-CZ"/>
          </a:p>
        </p:txBody>
      </p:sp>
      <p:pic>
        <p:nvPicPr>
          <p:cNvPr id="4" name="Obrázek 3">
            <a:extLst>
              <a:ext uri="{FF2B5EF4-FFF2-40B4-BE49-F238E27FC236}">
                <a16:creationId xmlns:a16="http://schemas.microsoft.com/office/drawing/2014/main" id="{FA0CA191-50C3-40A6-ABBE-6827716D4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123" y="1052736"/>
            <a:ext cx="5220181" cy="4464496"/>
          </a:xfrm>
          <a:prstGeom prst="rect">
            <a:avLst/>
          </a:prstGeom>
        </p:spPr>
      </p:pic>
    </p:spTree>
    <p:extLst>
      <p:ext uri="{BB962C8B-B14F-4D97-AF65-F5344CB8AC3E}">
        <p14:creationId xmlns:p14="http://schemas.microsoft.com/office/powerpoint/2010/main" val="3898421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err="1">
                <a:solidFill>
                  <a:schemeClr val="tx2"/>
                </a:solidFill>
                <a:latin typeface="Georgia" pitchFamily="18" charset="0"/>
              </a:rPr>
              <a:t>Resource</a:t>
            </a:r>
            <a:r>
              <a:rPr lang="cs-CZ" b="1" dirty="0">
                <a:solidFill>
                  <a:schemeClr val="tx2"/>
                </a:solidFill>
                <a:latin typeface="Georgia" pitchFamily="18" charset="0"/>
              </a:rPr>
              <a:t> ≠ </a:t>
            </a:r>
            <a:r>
              <a:rPr lang="cs-CZ" b="1" dirty="0" err="1">
                <a:solidFill>
                  <a:schemeClr val="tx2"/>
                </a:solidFill>
                <a:latin typeface="Georgia" pitchFamily="18" charset="0"/>
              </a:rPr>
              <a:t>Reserve</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lnSpcReduction="10000"/>
          </a:bodyPr>
          <a:lstStyle/>
          <a:p>
            <a:r>
              <a:rPr lang="cs-CZ" dirty="0">
                <a:latin typeface="Georgia" pitchFamily="18" charset="0"/>
              </a:rPr>
              <a:t>Čeština má jen pojem „zásoby“, angličtina rozlišuje dva pojmy: </a:t>
            </a:r>
            <a:r>
              <a:rPr lang="cs-CZ" i="1" dirty="0" err="1">
                <a:latin typeface="Georgia" pitchFamily="18" charset="0"/>
              </a:rPr>
              <a:t>resource</a:t>
            </a:r>
            <a:r>
              <a:rPr lang="cs-CZ" dirty="0">
                <a:latin typeface="Georgia" pitchFamily="18" charset="0"/>
              </a:rPr>
              <a:t> a </a:t>
            </a:r>
            <a:r>
              <a:rPr lang="cs-CZ" i="1" dirty="0" err="1">
                <a:latin typeface="Georgia" pitchFamily="18" charset="0"/>
              </a:rPr>
              <a:t>reserve</a:t>
            </a:r>
            <a:endParaRPr lang="cs-CZ" i="1" dirty="0">
              <a:latin typeface="Georgia" pitchFamily="18" charset="0"/>
            </a:endParaRPr>
          </a:p>
          <a:p>
            <a:endParaRPr lang="cs-CZ" dirty="0">
              <a:latin typeface="Georgia" pitchFamily="18" charset="0"/>
            </a:endParaRPr>
          </a:p>
          <a:p>
            <a:r>
              <a:rPr lang="cs-CZ" b="1" dirty="0" err="1">
                <a:latin typeface="Georgia" pitchFamily="18" charset="0"/>
              </a:rPr>
              <a:t>Resource</a:t>
            </a:r>
            <a:r>
              <a:rPr lang="cs-CZ" dirty="0">
                <a:latin typeface="Georgia" pitchFamily="18" charset="0"/>
              </a:rPr>
              <a:t>: „tam dole“ je surovina, ale možná není ekonomické ji těžit (např. zlato v mořské vodě)</a:t>
            </a:r>
          </a:p>
          <a:p>
            <a:endParaRPr lang="cs-CZ" dirty="0">
              <a:latin typeface="Georgia" pitchFamily="18" charset="0"/>
            </a:endParaRPr>
          </a:p>
          <a:p>
            <a:r>
              <a:rPr lang="cs-CZ" b="1" dirty="0" err="1">
                <a:latin typeface="Georgia" pitchFamily="18" charset="0"/>
              </a:rPr>
              <a:t>Reserve</a:t>
            </a:r>
            <a:r>
              <a:rPr lang="cs-CZ" dirty="0">
                <a:latin typeface="Georgia" pitchFamily="18" charset="0"/>
              </a:rPr>
              <a:t>: surovina je </a:t>
            </a:r>
            <a:r>
              <a:rPr lang="cs-CZ" b="1" dirty="0">
                <a:latin typeface="Georgia" pitchFamily="18" charset="0"/>
              </a:rPr>
              <a:t>těžitelná</a:t>
            </a:r>
            <a:r>
              <a:rPr lang="cs-CZ" dirty="0">
                <a:latin typeface="Georgia" pitchFamily="18" charset="0"/>
              </a:rPr>
              <a:t> za současných podmínek</a:t>
            </a:r>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825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3P</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dirty="0">
                <a:latin typeface="Georgia" pitchFamily="18" charset="0"/>
              </a:rPr>
              <a:t>Zásoby (</a:t>
            </a:r>
            <a:r>
              <a:rPr lang="cs-CZ" i="1" u="sng" dirty="0" err="1">
                <a:latin typeface="Georgia" pitchFamily="18" charset="0"/>
              </a:rPr>
              <a:t>reserves</a:t>
            </a:r>
            <a:r>
              <a:rPr lang="cs-CZ" dirty="0">
                <a:latin typeface="Georgia" pitchFamily="18" charset="0"/>
              </a:rPr>
              <a:t>) ropy:</a:t>
            </a:r>
          </a:p>
          <a:p>
            <a:pPr lvl="1"/>
            <a:r>
              <a:rPr lang="cs-CZ" b="1" dirty="0" err="1">
                <a:latin typeface="Georgia" pitchFamily="18" charset="0"/>
              </a:rPr>
              <a:t>proven</a:t>
            </a:r>
            <a:r>
              <a:rPr lang="cs-CZ" dirty="0">
                <a:latin typeface="Georgia" pitchFamily="18" charset="0"/>
              </a:rPr>
              <a:t> (90%)</a:t>
            </a:r>
          </a:p>
          <a:p>
            <a:pPr lvl="1"/>
            <a:r>
              <a:rPr lang="cs-CZ" b="1" dirty="0" err="1">
                <a:latin typeface="Georgia" pitchFamily="18" charset="0"/>
              </a:rPr>
              <a:t>probable</a:t>
            </a:r>
            <a:r>
              <a:rPr lang="cs-CZ" b="1" dirty="0">
                <a:latin typeface="Georgia" pitchFamily="18" charset="0"/>
              </a:rPr>
              <a:t> </a:t>
            </a:r>
            <a:r>
              <a:rPr lang="cs-CZ" dirty="0">
                <a:latin typeface="Georgia" pitchFamily="18" charset="0"/>
              </a:rPr>
              <a:t>(50%)</a:t>
            </a:r>
          </a:p>
          <a:p>
            <a:pPr lvl="1"/>
            <a:r>
              <a:rPr lang="cs-CZ" b="1" dirty="0" err="1">
                <a:latin typeface="Georgia" pitchFamily="18" charset="0"/>
              </a:rPr>
              <a:t>possible</a:t>
            </a:r>
            <a:r>
              <a:rPr lang="cs-CZ" b="1" dirty="0">
                <a:latin typeface="Georgia" pitchFamily="18" charset="0"/>
              </a:rPr>
              <a:t> </a:t>
            </a:r>
            <a:r>
              <a:rPr lang="cs-CZ" dirty="0">
                <a:latin typeface="Georgia" pitchFamily="18" charset="0"/>
              </a:rPr>
              <a:t>(10%)</a:t>
            </a:r>
          </a:p>
          <a:p>
            <a:pPr lvl="1"/>
            <a:endParaRPr lang="cs-CZ" dirty="0">
              <a:latin typeface="Georgia" pitchFamily="18" charset="0"/>
            </a:endParaRPr>
          </a:p>
          <a:p>
            <a:r>
              <a:rPr lang="cs-CZ" dirty="0">
                <a:latin typeface="Georgia" pitchFamily="18" charset="0"/>
              </a:rPr>
              <a:t>Přesun části zásob z „</a:t>
            </a:r>
            <a:r>
              <a:rPr lang="cs-CZ" dirty="0" err="1">
                <a:latin typeface="Georgia" pitchFamily="18" charset="0"/>
              </a:rPr>
              <a:t>possible</a:t>
            </a:r>
            <a:r>
              <a:rPr lang="cs-CZ" dirty="0">
                <a:latin typeface="Georgia" pitchFamily="18" charset="0"/>
              </a:rPr>
              <a:t>“ či „</a:t>
            </a:r>
            <a:r>
              <a:rPr lang="cs-CZ" dirty="0" err="1">
                <a:latin typeface="Georgia" pitchFamily="18" charset="0"/>
              </a:rPr>
              <a:t>probable</a:t>
            </a:r>
            <a:r>
              <a:rPr lang="cs-CZ" dirty="0">
                <a:latin typeface="Georgia" pitchFamily="18" charset="0"/>
              </a:rPr>
              <a:t>“ do „</a:t>
            </a:r>
            <a:r>
              <a:rPr lang="cs-CZ" dirty="0" err="1">
                <a:latin typeface="Georgia" pitchFamily="18" charset="0"/>
              </a:rPr>
              <a:t>proven</a:t>
            </a:r>
            <a:r>
              <a:rPr lang="cs-CZ" dirty="0">
                <a:latin typeface="Georgia" pitchFamily="18" charset="0"/>
              </a:rPr>
              <a:t>“ vynese desítky/stovky miliard dolarů</a:t>
            </a:r>
          </a:p>
          <a:p>
            <a:endParaRPr lang="cs-CZ" dirty="0">
              <a:latin typeface="Georgia" pitchFamily="18" charset="0"/>
            </a:endParaRP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18498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Proč lhát?</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fontScale="92500" lnSpcReduction="10000"/>
          </a:bodyPr>
          <a:lstStyle/>
          <a:p>
            <a:r>
              <a:rPr lang="cs-CZ" dirty="0">
                <a:latin typeface="Georgia" pitchFamily="18" charset="0"/>
              </a:rPr>
              <a:t>Čím vyšší </a:t>
            </a:r>
            <a:r>
              <a:rPr lang="cs-CZ" i="1" dirty="0" err="1">
                <a:latin typeface="Georgia" pitchFamily="18" charset="0"/>
              </a:rPr>
              <a:t>proven</a:t>
            </a:r>
            <a:r>
              <a:rPr lang="cs-CZ" i="1" dirty="0">
                <a:latin typeface="Georgia" pitchFamily="18" charset="0"/>
              </a:rPr>
              <a:t> </a:t>
            </a:r>
            <a:r>
              <a:rPr lang="cs-CZ" i="1" dirty="0" err="1">
                <a:latin typeface="Georgia" pitchFamily="18" charset="0"/>
              </a:rPr>
              <a:t>reserves</a:t>
            </a:r>
            <a:r>
              <a:rPr lang="cs-CZ" dirty="0">
                <a:latin typeface="Georgia" pitchFamily="18" charset="0"/>
              </a:rPr>
              <a:t>, tím vyšší kvóta těžby (OPEC)</a:t>
            </a:r>
          </a:p>
          <a:p>
            <a:r>
              <a:rPr lang="cs-CZ" dirty="0">
                <a:latin typeface="Georgia" pitchFamily="18" charset="0"/>
              </a:rPr>
              <a:t>Čím větší rezervy, tím více si lze půjčit na mezinárodních trzích (státy i firmy)</a:t>
            </a:r>
          </a:p>
          <a:p>
            <a:r>
              <a:rPr lang="cs-CZ" dirty="0">
                <a:latin typeface="Georgia" pitchFamily="18" charset="0"/>
              </a:rPr>
              <a:t>Čím větší rezervy, tím vyšší jsou bonusy pro management (firmy)</a:t>
            </a:r>
          </a:p>
          <a:p>
            <a:endParaRPr lang="cs-CZ" dirty="0">
              <a:latin typeface="Georgia" pitchFamily="18" charset="0"/>
            </a:endParaRPr>
          </a:p>
          <a:p>
            <a:r>
              <a:rPr lang="cs-CZ" dirty="0">
                <a:latin typeface="Georgia" pitchFamily="18" charset="0"/>
              </a:rPr>
              <a:t>Osobní profit (firmy)</a:t>
            </a:r>
          </a:p>
          <a:p>
            <a:r>
              <a:rPr lang="cs-CZ" dirty="0">
                <a:latin typeface="Georgia" pitchFamily="18" charset="0"/>
              </a:rPr>
              <a:t>Prestiž (státy)</a:t>
            </a:r>
          </a:p>
          <a:p>
            <a:endParaRPr lang="cs-CZ" dirty="0">
              <a:latin typeface="Georgia" pitchFamily="18" charset="0"/>
            </a:endParaRPr>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276904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5CD3EDAA-E0C2-4A41-B4BC-56F75D2F80F1}"/>
              </a:ext>
            </a:extLst>
          </p:cNvPr>
          <p:cNvSpPr>
            <a:spLocks noGrp="1"/>
          </p:cNvSpPr>
          <p:nvPr>
            <p:ph type="sldNum" sz="quarter" idx="12"/>
          </p:nvPr>
        </p:nvSpPr>
        <p:spPr/>
        <p:txBody>
          <a:bodyPr/>
          <a:lstStyle/>
          <a:p>
            <a:fld id="{20264769-77EF-4CD0-90DE-F7D7F2D423C4}" type="slidenum">
              <a:rPr lang="cs-CZ" smtClean="0"/>
              <a:pPr/>
              <a:t>67</a:t>
            </a:fld>
            <a:endParaRPr lang="cs-CZ"/>
          </a:p>
        </p:txBody>
      </p:sp>
      <p:pic>
        <p:nvPicPr>
          <p:cNvPr id="4" name="Obrázek 3">
            <a:extLst>
              <a:ext uri="{FF2B5EF4-FFF2-40B4-BE49-F238E27FC236}">
                <a16:creationId xmlns:a16="http://schemas.microsoft.com/office/drawing/2014/main" id="{1895C27C-16D4-4E6C-9DE1-0DF48ADD2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327"/>
            <a:ext cx="9144000" cy="6269346"/>
          </a:xfrm>
          <a:prstGeom prst="rect">
            <a:avLst/>
          </a:prstGeom>
        </p:spPr>
      </p:pic>
    </p:spTree>
    <p:extLst>
      <p:ext uri="{BB962C8B-B14F-4D97-AF65-F5344CB8AC3E}">
        <p14:creationId xmlns:p14="http://schemas.microsoft.com/office/powerpoint/2010/main" val="2180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Shell 2004</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dirty="0" err="1">
                <a:latin typeface="Georgia" pitchFamily="18" charset="0"/>
              </a:rPr>
              <a:t>Royal</a:t>
            </a:r>
            <a:r>
              <a:rPr lang="cs-CZ" dirty="0">
                <a:latin typeface="Georgia" pitchFamily="18" charset="0"/>
              </a:rPr>
              <a:t> </a:t>
            </a:r>
            <a:r>
              <a:rPr lang="cs-CZ" dirty="0" err="1">
                <a:latin typeface="Georgia" pitchFamily="18" charset="0"/>
              </a:rPr>
              <a:t>Dutch</a:t>
            </a:r>
            <a:r>
              <a:rPr lang="cs-CZ" dirty="0">
                <a:latin typeface="Georgia" pitchFamily="18" charset="0"/>
              </a:rPr>
              <a:t> Shell musel v lednu 2004 přiznat, že nadhodnotil své zásoby ropy</a:t>
            </a:r>
          </a:p>
          <a:p>
            <a:endParaRPr lang="cs-CZ" dirty="0">
              <a:latin typeface="Georgia" pitchFamily="18" charset="0"/>
            </a:endParaRPr>
          </a:p>
          <a:p>
            <a:r>
              <a:rPr lang="cs-CZ" dirty="0">
                <a:latin typeface="Georgia" pitchFamily="18" charset="0"/>
              </a:rPr>
              <a:t>V sérii čtyř „korekcí“ snížil Shell zásoby ropy o 4,47 miliard barelů ropy (plných 23 procent celku)</a:t>
            </a:r>
          </a:p>
          <a:p>
            <a:endParaRPr lang="cs-CZ" dirty="0">
              <a:latin typeface="Georgia" pitchFamily="18" charset="0"/>
            </a:endParaRPr>
          </a:p>
          <a:p>
            <a:r>
              <a:rPr lang="cs-CZ" dirty="0">
                <a:latin typeface="Georgia" pitchFamily="18" charset="0"/>
              </a:rPr>
              <a:t>Pád cen akcií, vyhazov vedení firmy</a:t>
            </a: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25593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95BCD544-0C2A-44B7-B809-CC2CC9A83D75}"/>
              </a:ext>
            </a:extLst>
          </p:cNvPr>
          <p:cNvSpPr>
            <a:spLocks noGrp="1"/>
          </p:cNvSpPr>
          <p:nvPr>
            <p:ph type="sldNum" sz="quarter" idx="12"/>
          </p:nvPr>
        </p:nvSpPr>
        <p:spPr/>
        <p:txBody>
          <a:bodyPr/>
          <a:lstStyle/>
          <a:p>
            <a:fld id="{20264769-77EF-4CD0-90DE-F7D7F2D423C4}" type="slidenum">
              <a:rPr lang="cs-CZ" smtClean="0"/>
              <a:pPr/>
              <a:t>69</a:t>
            </a:fld>
            <a:endParaRPr lang="cs-CZ"/>
          </a:p>
        </p:txBody>
      </p:sp>
      <p:pic>
        <p:nvPicPr>
          <p:cNvPr id="4" name="Obrázek 3">
            <a:extLst>
              <a:ext uri="{FF2B5EF4-FFF2-40B4-BE49-F238E27FC236}">
                <a16:creationId xmlns:a16="http://schemas.microsoft.com/office/drawing/2014/main" id="{CB9D2F6B-DCC6-456E-8B1E-C425530AE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9372"/>
            <a:ext cx="9144000" cy="5479256"/>
          </a:xfrm>
          <a:prstGeom prst="rect">
            <a:avLst/>
          </a:prstGeom>
        </p:spPr>
      </p:pic>
    </p:spTree>
    <p:extLst>
      <p:ext uri="{BB962C8B-B14F-4D97-AF65-F5344CB8AC3E}">
        <p14:creationId xmlns:p14="http://schemas.microsoft.com/office/powerpoint/2010/main" val="352579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FFDE1F71-E9C2-8B0C-03A4-3D0AD1895BBC}"/>
              </a:ext>
            </a:extLst>
          </p:cNvPr>
          <p:cNvSpPr>
            <a:spLocks noGrp="1"/>
          </p:cNvSpPr>
          <p:nvPr>
            <p:ph type="sldNum" sz="quarter" idx="12"/>
          </p:nvPr>
        </p:nvSpPr>
        <p:spPr/>
        <p:txBody>
          <a:bodyPr/>
          <a:lstStyle/>
          <a:p>
            <a:fld id="{20264769-77EF-4CD0-90DE-F7D7F2D423C4}" type="slidenum">
              <a:rPr lang="cs-CZ" smtClean="0"/>
              <a:pPr/>
              <a:t>7</a:t>
            </a:fld>
            <a:endParaRPr lang="cs-CZ"/>
          </a:p>
        </p:txBody>
      </p:sp>
      <p:pic>
        <p:nvPicPr>
          <p:cNvPr id="4" name="Obrázek 3">
            <a:extLst>
              <a:ext uri="{FF2B5EF4-FFF2-40B4-BE49-F238E27FC236}">
                <a16:creationId xmlns:a16="http://schemas.microsoft.com/office/drawing/2014/main" id="{9D65D894-7AF9-7CFE-2192-EC35C18C6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2979"/>
            <a:ext cx="9144000" cy="6092042"/>
          </a:xfrm>
          <a:prstGeom prst="rect">
            <a:avLst/>
          </a:prstGeom>
        </p:spPr>
      </p:pic>
    </p:spTree>
    <p:extLst>
      <p:ext uri="{BB962C8B-B14F-4D97-AF65-F5344CB8AC3E}">
        <p14:creationId xmlns:p14="http://schemas.microsoft.com/office/powerpoint/2010/main" val="3517118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CC335918-859C-448D-8E4A-8872CF2162AC}"/>
              </a:ext>
            </a:extLst>
          </p:cNvPr>
          <p:cNvSpPr>
            <a:spLocks noGrp="1"/>
          </p:cNvSpPr>
          <p:nvPr>
            <p:ph type="sldNum" sz="quarter" idx="12"/>
          </p:nvPr>
        </p:nvSpPr>
        <p:spPr/>
        <p:txBody>
          <a:bodyPr/>
          <a:lstStyle/>
          <a:p>
            <a:fld id="{20264769-77EF-4CD0-90DE-F7D7F2D423C4}" type="slidenum">
              <a:rPr lang="cs-CZ" smtClean="0"/>
              <a:pPr/>
              <a:t>70</a:t>
            </a:fld>
            <a:endParaRPr lang="cs-CZ"/>
          </a:p>
        </p:txBody>
      </p:sp>
      <p:pic>
        <p:nvPicPr>
          <p:cNvPr id="4" name="Obrázek 3">
            <a:extLst>
              <a:ext uri="{FF2B5EF4-FFF2-40B4-BE49-F238E27FC236}">
                <a16:creationId xmlns:a16="http://schemas.microsoft.com/office/drawing/2014/main" id="{0625C680-5B6F-4854-9C15-84E9524D1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98" y="0"/>
            <a:ext cx="7185004" cy="6858000"/>
          </a:xfrm>
          <a:prstGeom prst="rect">
            <a:avLst/>
          </a:prstGeom>
        </p:spPr>
      </p:pic>
    </p:spTree>
    <p:extLst>
      <p:ext uri="{BB962C8B-B14F-4D97-AF65-F5344CB8AC3E}">
        <p14:creationId xmlns:p14="http://schemas.microsoft.com/office/powerpoint/2010/main" val="2030349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9E6779A8-184A-4BA5-94B1-A6938BDBE62D}"/>
              </a:ext>
            </a:extLst>
          </p:cNvPr>
          <p:cNvSpPr>
            <a:spLocks noGrp="1"/>
          </p:cNvSpPr>
          <p:nvPr>
            <p:ph type="sldNum" sz="quarter" idx="12"/>
          </p:nvPr>
        </p:nvSpPr>
        <p:spPr/>
        <p:txBody>
          <a:bodyPr/>
          <a:lstStyle/>
          <a:p>
            <a:fld id="{20264769-77EF-4CD0-90DE-F7D7F2D423C4}" type="slidenum">
              <a:rPr lang="cs-CZ" smtClean="0"/>
              <a:pPr/>
              <a:t>71</a:t>
            </a:fld>
            <a:endParaRPr lang="cs-CZ"/>
          </a:p>
        </p:txBody>
      </p:sp>
      <p:pic>
        <p:nvPicPr>
          <p:cNvPr id="6" name="Obrázek 5">
            <a:extLst>
              <a:ext uri="{FF2B5EF4-FFF2-40B4-BE49-F238E27FC236}">
                <a16:creationId xmlns:a16="http://schemas.microsoft.com/office/drawing/2014/main" id="{9C91311E-1E9A-4285-8AFC-18A90404B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965" y="0"/>
            <a:ext cx="5912069" cy="6858000"/>
          </a:xfrm>
          <a:prstGeom prst="rect">
            <a:avLst/>
          </a:prstGeom>
        </p:spPr>
      </p:pic>
    </p:spTree>
    <p:extLst>
      <p:ext uri="{BB962C8B-B14F-4D97-AF65-F5344CB8AC3E}">
        <p14:creationId xmlns:p14="http://schemas.microsoft.com/office/powerpoint/2010/main" val="3087124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a:xfrm>
            <a:off x="457200" y="260648"/>
            <a:ext cx="8229600" cy="1143000"/>
          </a:xfrm>
        </p:spPr>
        <p:txBody>
          <a:bodyPr/>
          <a:lstStyle/>
          <a:p>
            <a:r>
              <a:rPr lang="cs-CZ" b="1" dirty="0">
                <a:solidFill>
                  <a:schemeClr val="tx2"/>
                </a:solidFill>
                <a:latin typeface="Georgia" pitchFamily="18" charset="0"/>
              </a:rPr>
              <a:t>Kuvajt 2006-2007</a:t>
            </a:r>
            <a:endParaRPr lang="en-US" dirty="0"/>
          </a:p>
        </p:txBody>
      </p:sp>
      <p:sp>
        <p:nvSpPr>
          <p:cNvPr id="3" name="Zástupný symbol pro obsah 2">
            <a:extLst>
              <a:ext uri="{FF2B5EF4-FFF2-40B4-BE49-F238E27FC236}">
                <a16:creationId xmlns:a16="http://schemas.microsoft.com/office/drawing/2014/main" id="{534C793C-DA12-4D4F-A650-1F55BA3220E6}"/>
              </a:ext>
            </a:extLst>
          </p:cNvPr>
          <p:cNvSpPr>
            <a:spLocks noGrp="1"/>
          </p:cNvSpPr>
          <p:nvPr>
            <p:ph idx="1"/>
          </p:nvPr>
        </p:nvSpPr>
        <p:spPr/>
        <p:txBody>
          <a:bodyPr>
            <a:normAutofit/>
          </a:bodyPr>
          <a:lstStyle/>
          <a:p>
            <a:r>
              <a:rPr lang="cs-CZ" dirty="0">
                <a:latin typeface="Georgia" panose="02040502050405020303" pitchFamily="18" charset="0"/>
              </a:rPr>
              <a:t>Leden </a:t>
            </a:r>
            <a:r>
              <a:rPr lang="en-US" dirty="0">
                <a:latin typeface="Georgia" panose="02040502050405020303" pitchFamily="18" charset="0"/>
              </a:rPr>
              <a:t>2006</a:t>
            </a:r>
            <a:r>
              <a:rPr lang="cs-CZ" dirty="0">
                <a:latin typeface="Georgia" panose="02040502050405020303" pitchFamily="18" charset="0"/>
              </a:rPr>
              <a:t>:</a:t>
            </a:r>
            <a:r>
              <a:rPr lang="en-US" dirty="0">
                <a:latin typeface="Georgia" panose="02040502050405020303" pitchFamily="18" charset="0"/>
              </a:rPr>
              <a:t> Petroleum Intelligence Weekly </a:t>
            </a:r>
            <a:r>
              <a:rPr lang="cs-CZ" dirty="0">
                <a:latin typeface="Georgia" panose="02040502050405020303" pitchFamily="18" charset="0"/>
              </a:rPr>
              <a:t>napsal, že kuvajtské zásoby ropy jsou </a:t>
            </a:r>
            <a:r>
              <a:rPr lang="en-US" dirty="0">
                <a:latin typeface="Georgia" panose="02040502050405020303" pitchFamily="18" charset="0"/>
              </a:rPr>
              <a:t>48 </a:t>
            </a:r>
            <a:r>
              <a:rPr lang="cs-CZ" dirty="0">
                <a:latin typeface="Georgia" panose="02040502050405020303" pitchFamily="18" charset="0"/>
              </a:rPr>
              <a:t>miliard barelů, přičemž „</a:t>
            </a:r>
            <a:r>
              <a:rPr lang="cs-CZ" dirty="0" err="1">
                <a:latin typeface="Georgia" panose="02040502050405020303" pitchFamily="18" charset="0"/>
              </a:rPr>
              <a:t>proven</a:t>
            </a:r>
            <a:r>
              <a:rPr lang="cs-CZ" dirty="0">
                <a:latin typeface="Georgia" panose="02040502050405020303" pitchFamily="18" charset="0"/>
              </a:rPr>
              <a:t>“ jen </a:t>
            </a:r>
            <a:r>
              <a:rPr lang="en-US" dirty="0">
                <a:latin typeface="Georgia" panose="02040502050405020303" pitchFamily="18" charset="0"/>
              </a:rPr>
              <a:t>24</a:t>
            </a:r>
            <a:r>
              <a:rPr lang="cs-CZ" dirty="0">
                <a:latin typeface="Georgia" panose="02040502050405020303" pitchFamily="18" charset="0"/>
              </a:rPr>
              <a:t>,</a:t>
            </a:r>
            <a:r>
              <a:rPr lang="en-US" dirty="0">
                <a:latin typeface="Georgia" panose="02040502050405020303" pitchFamily="18" charset="0"/>
              </a:rPr>
              <a:t>2 </a:t>
            </a:r>
            <a:r>
              <a:rPr lang="cs-CZ" dirty="0">
                <a:latin typeface="Georgia" panose="02040502050405020303" pitchFamily="18" charset="0"/>
              </a:rPr>
              <a:t>miliardy barelů</a:t>
            </a:r>
          </a:p>
          <a:p>
            <a:r>
              <a:rPr lang="cs-CZ" dirty="0">
                <a:latin typeface="Georgia" panose="02040502050405020303" pitchFamily="18" charset="0"/>
              </a:rPr>
              <a:t>Krize důvěry</a:t>
            </a:r>
          </a:p>
          <a:p>
            <a:r>
              <a:rPr lang="cs-CZ" dirty="0">
                <a:latin typeface="Georgia" panose="02040502050405020303" pitchFamily="18" charset="0"/>
              </a:rPr>
              <a:t>Červenec 2007: kuvajtský parlament odsouhlasil deklaraci, že zásoby činí 100 miliard barelů ropy</a:t>
            </a:r>
          </a:p>
          <a:p>
            <a:endParaRPr lang="cs-CZ" dirty="0">
              <a:latin typeface="Georgia" panose="02040502050405020303" pitchFamily="18" charset="0"/>
            </a:endParaRPr>
          </a:p>
          <a:p>
            <a:pPr marL="0" indent="0">
              <a:buNone/>
            </a:pPr>
            <a:endParaRPr lang="en-US"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73641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a:xfrm>
            <a:off x="457200" y="2708920"/>
            <a:ext cx="8229600" cy="1872208"/>
          </a:xfrm>
        </p:spPr>
        <p:txBody>
          <a:bodyPr/>
          <a:lstStyle/>
          <a:p>
            <a:r>
              <a:rPr lang="cs-CZ" b="1" dirty="0">
                <a:solidFill>
                  <a:schemeClr val="tx2"/>
                </a:solidFill>
                <a:latin typeface="Georgia" pitchFamily="18" charset="0"/>
              </a:rPr>
              <a:t>Globální přehled</a:t>
            </a:r>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50698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A6FE29A-EB53-49F6-9FE0-1A923CB86B9D}"/>
              </a:ext>
            </a:extLst>
          </p:cNvPr>
          <p:cNvSpPr>
            <a:spLocks noGrp="1"/>
          </p:cNvSpPr>
          <p:nvPr>
            <p:ph type="title"/>
          </p:nvPr>
        </p:nvSpPr>
        <p:spPr/>
        <p:txBody>
          <a:bodyPr/>
          <a:lstStyle/>
          <a:p>
            <a:r>
              <a:rPr lang="cs-CZ" b="1" dirty="0">
                <a:solidFill>
                  <a:schemeClr val="tx2"/>
                </a:solidFill>
                <a:latin typeface="Georgia" pitchFamily="18" charset="0"/>
              </a:rPr>
              <a:t>Světová produkce (2018)</a:t>
            </a:r>
            <a:endParaRPr lang="en-US" dirty="0"/>
          </a:p>
        </p:txBody>
      </p:sp>
      <p:sp>
        <p:nvSpPr>
          <p:cNvPr id="4" name="Zástupný symbol pro číslo snímku 3">
            <a:extLst>
              <a:ext uri="{FF2B5EF4-FFF2-40B4-BE49-F238E27FC236}">
                <a16:creationId xmlns:a16="http://schemas.microsoft.com/office/drawing/2014/main" id="{CD3DBE15-1A9A-4475-9D1F-B6E66FF3B06D}"/>
              </a:ext>
            </a:extLst>
          </p:cNvPr>
          <p:cNvSpPr>
            <a:spLocks noGrp="1"/>
          </p:cNvSpPr>
          <p:nvPr>
            <p:ph type="sldNum" sz="quarter" idx="12"/>
          </p:nvPr>
        </p:nvSpPr>
        <p:spPr/>
        <p:txBody>
          <a:bodyPr/>
          <a:lstStyle/>
          <a:p>
            <a:fld id="{20264769-77EF-4CD0-90DE-F7D7F2D423C4}" type="slidenum">
              <a:rPr lang="cs-CZ" smtClean="0"/>
              <a:pPr/>
              <a:t>74</a:t>
            </a:fld>
            <a:endParaRPr lang="cs-CZ"/>
          </a:p>
        </p:txBody>
      </p:sp>
      <p:graphicFrame>
        <p:nvGraphicFramePr>
          <p:cNvPr id="7" name="Zástupný symbol pro obsah 6">
            <a:extLst>
              <a:ext uri="{FF2B5EF4-FFF2-40B4-BE49-F238E27FC236}">
                <a16:creationId xmlns:a16="http://schemas.microsoft.com/office/drawing/2014/main" id="{7B054160-9E0A-422A-BDE4-5EF840B91583}"/>
              </a:ext>
            </a:extLst>
          </p:cNvPr>
          <p:cNvGraphicFramePr>
            <a:graphicFrameLocks noGrp="1"/>
          </p:cNvGraphicFramePr>
          <p:nvPr>
            <p:ph idx="1"/>
            <p:extLst>
              <p:ext uri="{D42A27DB-BD31-4B8C-83A1-F6EECF244321}">
                <p14:modId xmlns:p14="http://schemas.microsoft.com/office/powerpoint/2010/main" val="868215040"/>
              </p:ext>
            </p:extLst>
          </p:nvPr>
        </p:nvGraphicFramePr>
        <p:xfrm>
          <a:off x="467544" y="1600200"/>
          <a:ext cx="8215655" cy="4817120"/>
        </p:xfrm>
        <a:graphic>
          <a:graphicData uri="http://schemas.openxmlformats.org/drawingml/2006/table">
            <a:tbl>
              <a:tblPr firstRow="1" bandRow="1">
                <a:tableStyleId>{21E4AEA4-8DFA-4A89-87EB-49C32662AFE0}</a:tableStyleId>
              </a:tblPr>
              <a:tblGrid>
                <a:gridCol w="1292543">
                  <a:extLst>
                    <a:ext uri="{9D8B030D-6E8A-4147-A177-3AD203B41FA5}">
                      <a16:colId xmlns:a16="http://schemas.microsoft.com/office/drawing/2014/main" val="1708798868"/>
                    </a:ext>
                  </a:extLst>
                </a:gridCol>
                <a:gridCol w="1944216">
                  <a:extLst>
                    <a:ext uri="{9D8B030D-6E8A-4147-A177-3AD203B41FA5}">
                      <a16:colId xmlns:a16="http://schemas.microsoft.com/office/drawing/2014/main" val="3536349857"/>
                    </a:ext>
                  </a:extLst>
                </a:gridCol>
                <a:gridCol w="2016224">
                  <a:extLst>
                    <a:ext uri="{9D8B030D-6E8A-4147-A177-3AD203B41FA5}">
                      <a16:colId xmlns:a16="http://schemas.microsoft.com/office/drawing/2014/main" val="2266108527"/>
                    </a:ext>
                  </a:extLst>
                </a:gridCol>
                <a:gridCol w="2962672">
                  <a:extLst>
                    <a:ext uri="{9D8B030D-6E8A-4147-A177-3AD203B41FA5}">
                      <a16:colId xmlns:a16="http://schemas.microsoft.com/office/drawing/2014/main" val="2424914481"/>
                    </a:ext>
                  </a:extLst>
                </a:gridCol>
              </a:tblGrid>
              <a:tr h="370840">
                <a:tc>
                  <a:txBody>
                    <a:bodyPr/>
                    <a:lstStyle/>
                    <a:p>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země</a:t>
                      </a:r>
                      <a:endParaRPr lang="en-US" dirty="0">
                        <a:latin typeface="Georgia" panose="020405020504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dirty="0" err="1">
                          <a:latin typeface="Georgia" panose="02040502050405020303" pitchFamily="18" charset="0"/>
                        </a:rPr>
                        <a:t>mbd</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 % světové produkce</a:t>
                      </a:r>
                      <a:endParaRPr lang="en-US" dirty="0">
                        <a:latin typeface="Georgia" panose="02040502050405020303" pitchFamily="18" charset="0"/>
                      </a:endParaRPr>
                    </a:p>
                  </a:txBody>
                  <a:tcPr/>
                </a:tc>
                <a:extLst>
                  <a:ext uri="{0D108BD9-81ED-4DB2-BD59-A6C34878D82A}">
                    <a16:rowId xmlns:a16="http://schemas.microsoft.com/office/drawing/2014/main" val="680677426"/>
                  </a:ext>
                </a:extLst>
              </a:tr>
              <a:tr h="370840">
                <a:tc>
                  <a:txBody>
                    <a:bodyPr/>
                    <a:lstStyle/>
                    <a:p>
                      <a:r>
                        <a:rPr lang="cs-CZ" dirty="0">
                          <a:latin typeface="Georgia" panose="02040502050405020303" pitchFamily="18" charset="0"/>
                        </a:rPr>
                        <a:t>1</a:t>
                      </a:r>
                      <a:endParaRPr lang="en-US" dirty="0">
                        <a:latin typeface="Georgia" panose="02040502050405020303" pitchFamily="18" charset="0"/>
                      </a:endParaRPr>
                    </a:p>
                  </a:txBody>
                  <a:tcPr/>
                </a:tc>
                <a:tc>
                  <a:txBody>
                    <a:bodyPr/>
                    <a:lstStyle/>
                    <a:p>
                      <a:r>
                        <a:rPr lang="cs-CZ" dirty="0">
                          <a:latin typeface="Georgia" panose="02040502050405020303" pitchFamily="18" charset="0"/>
                        </a:rPr>
                        <a:t>USA</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14,85</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15</a:t>
                      </a:r>
                      <a:endParaRPr lang="en-US" dirty="0">
                        <a:latin typeface="Georgia" panose="02040502050405020303" pitchFamily="18" charset="0"/>
                      </a:endParaRPr>
                    </a:p>
                  </a:txBody>
                  <a:tcPr/>
                </a:tc>
                <a:extLst>
                  <a:ext uri="{0D108BD9-81ED-4DB2-BD59-A6C34878D82A}">
                    <a16:rowId xmlns:a16="http://schemas.microsoft.com/office/drawing/2014/main" val="4069521431"/>
                  </a:ext>
                </a:extLst>
              </a:tr>
              <a:tr h="367040">
                <a:tc>
                  <a:txBody>
                    <a:bodyPr/>
                    <a:lstStyle/>
                    <a:p>
                      <a:r>
                        <a:rPr lang="cs-CZ" dirty="0">
                          <a:latin typeface="Georgia" panose="02040502050405020303" pitchFamily="18" charset="0"/>
                        </a:rPr>
                        <a:t>2</a:t>
                      </a:r>
                      <a:endParaRPr lang="en-US" dirty="0">
                        <a:latin typeface="Georgia" panose="02040502050405020303" pitchFamily="18" charset="0"/>
                      </a:endParaRPr>
                    </a:p>
                  </a:txBody>
                  <a:tcPr/>
                </a:tc>
                <a:tc>
                  <a:txBody>
                    <a:bodyPr/>
                    <a:lstStyle/>
                    <a:p>
                      <a:r>
                        <a:rPr lang="cs-CZ" dirty="0">
                          <a:latin typeface="Georgia" panose="02040502050405020303" pitchFamily="18" charset="0"/>
                        </a:rPr>
                        <a:t>Saúdská Arábie</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12,39</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13</a:t>
                      </a:r>
                      <a:endParaRPr lang="en-US" dirty="0">
                        <a:latin typeface="Georgia" panose="02040502050405020303" pitchFamily="18" charset="0"/>
                      </a:endParaRPr>
                    </a:p>
                  </a:txBody>
                  <a:tcPr/>
                </a:tc>
                <a:extLst>
                  <a:ext uri="{0D108BD9-81ED-4DB2-BD59-A6C34878D82A}">
                    <a16:rowId xmlns:a16="http://schemas.microsoft.com/office/drawing/2014/main" val="4278318729"/>
                  </a:ext>
                </a:extLst>
              </a:tr>
              <a:tr h="370840">
                <a:tc>
                  <a:txBody>
                    <a:bodyPr/>
                    <a:lstStyle/>
                    <a:p>
                      <a:r>
                        <a:rPr lang="cs-CZ" dirty="0">
                          <a:latin typeface="Georgia" panose="02040502050405020303" pitchFamily="18" charset="0"/>
                        </a:rPr>
                        <a:t>3</a:t>
                      </a:r>
                      <a:endParaRPr lang="en-US" dirty="0">
                        <a:latin typeface="Georgia" panose="02040502050405020303" pitchFamily="18" charset="0"/>
                      </a:endParaRPr>
                    </a:p>
                  </a:txBody>
                  <a:tcPr/>
                </a:tc>
                <a:tc>
                  <a:txBody>
                    <a:bodyPr/>
                    <a:lstStyle/>
                    <a:p>
                      <a:r>
                        <a:rPr lang="cs-CZ" dirty="0">
                          <a:latin typeface="Georgia" panose="02040502050405020303" pitchFamily="18" charset="0"/>
                        </a:rPr>
                        <a:t>Rusko</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11,24</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12</a:t>
                      </a:r>
                      <a:endParaRPr lang="en-US" dirty="0">
                        <a:latin typeface="Georgia" panose="02040502050405020303" pitchFamily="18" charset="0"/>
                      </a:endParaRPr>
                    </a:p>
                  </a:txBody>
                  <a:tcPr/>
                </a:tc>
                <a:extLst>
                  <a:ext uri="{0D108BD9-81ED-4DB2-BD59-A6C34878D82A}">
                    <a16:rowId xmlns:a16="http://schemas.microsoft.com/office/drawing/2014/main" val="902826230"/>
                  </a:ext>
                </a:extLst>
              </a:tr>
              <a:tr h="370840">
                <a:tc>
                  <a:txBody>
                    <a:bodyPr/>
                    <a:lstStyle/>
                    <a:p>
                      <a:r>
                        <a:rPr lang="cs-CZ" dirty="0">
                          <a:latin typeface="Georgia" panose="02040502050405020303" pitchFamily="18" charset="0"/>
                        </a:rPr>
                        <a:t>4</a:t>
                      </a:r>
                      <a:endParaRPr lang="en-US" dirty="0">
                        <a:latin typeface="Georgia" panose="02040502050405020303" pitchFamily="18" charset="0"/>
                      </a:endParaRPr>
                    </a:p>
                  </a:txBody>
                  <a:tcPr/>
                </a:tc>
                <a:tc>
                  <a:txBody>
                    <a:bodyPr/>
                    <a:lstStyle/>
                    <a:p>
                      <a:r>
                        <a:rPr lang="cs-CZ" dirty="0">
                          <a:latin typeface="Georgia" panose="02040502050405020303" pitchFamily="18" charset="0"/>
                        </a:rPr>
                        <a:t>Čína</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4,87</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5</a:t>
                      </a:r>
                      <a:endParaRPr lang="en-US" dirty="0">
                        <a:latin typeface="Georgia" panose="02040502050405020303" pitchFamily="18" charset="0"/>
                      </a:endParaRPr>
                    </a:p>
                  </a:txBody>
                  <a:tcPr/>
                </a:tc>
                <a:extLst>
                  <a:ext uri="{0D108BD9-81ED-4DB2-BD59-A6C34878D82A}">
                    <a16:rowId xmlns:a16="http://schemas.microsoft.com/office/drawing/2014/main" val="1514100896"/>
                  </a:ext>
                </a:extLst>
              </a:tr>
              <a:tr h="370840">
                <a:tc>
                  <a:txBody>
                    <a:bodyPr/>
                    <a:lstStyle/>
                    <a:p>
                      <a:r>
                        <a:rPr lang="cs-CZ" dirty="0">
                          <a:latin typeface="Georgia" panose="02040502050405020303" pitchFamily="18" charset="0"/>
                        </a:rPr>
                        <a:t>5</a:t>
                      </a:r>
                      <a:endParaRPr lang="en-US" dirty="0">
                        <a:latin typeface="Georgia" panose="02040502050405020303" pitchFamily="18" charset="0"/>
                      </a:endParaRPr>
                    </a:p>
                  </a:txBody>
                  <a:tcPr/>
                </a:tc>
                <a:tc>
                  <a:txBody>
                    <a:bodyPr/>
                    <a:lstStyle/>
                    <a:p>
                      <a:r>
                        <a:rPr lang="cs-CZ" dirty="0">
                          <a:latin typeface="Georgia" panose="02040502050405020303" pitchFamily="18" charset="0"/>
                        </a:rPr>
                        <a:t>Kanada</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4,59</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5</a:t>
                      </a:r>
                      <a:endParaRPr lang="en-US" dirty="0">
                        <a:latin typeface="Georgia" panose="02040502050405020303" pitchFamily="18" charset="0"/>
                      </a:endParaRPr>
                    </a:p>
                  </a:txBody>
                  <a:tcPr/>
                </a:tc>
                <a:extLst>
                  <a:ext uri="{0D108BD9-81ED-4DB2-BD59-A6C34878D82A}">
                    <a16:rowId xmlns:a16="http://schemas.microsoft.com/office/drawing/2014/main" val="2456911908"/>
                  </a:ext>
                </a:extLst>
              </a:tr>
              <a:tr h="370840">
                <a:tc>
                  <a:txBody>
                    <a:bodyPr/>
                    <a:lstStyle/>
                    <a:p>
                      <a:r>
                        <a:rPr lang="cs-CZ" dirty="0">
                          <a:latin typeface="Georgia" panose="02040502050405020303" pitchFamily="18" charset="0"/>
                        </a:rPr>
                        <a:t>6</a:t>
                      </a:r>
                      <a:endParaRPr lang="en-US" dirty="0">
                        <a:latin typeface="Georgia" panose="02040502050405020303" pitchFamily="18" charset="0"/>
                      </a:endParaRPr>
                    </a:p>
                  </a:txBody>
                  <a:tcPr/>
                </a:tc>
                <a:tc>
                  <a:txBody>
                    <a:bodyPr/>
                    <a:lstStyle/>
                    <a:p>
                      <a:r>
                        <a:rPr lang="cs-CZ" dirty="0">
                          <a:latin typeface="Georgia" panose="02040502050405020303" pitchFamily="18" charset="0"/>
                        </a:rPr>
                        <a:t>Irák</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4,45</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5</a:t>
                      </a:r>
                      <a:endParaRPr lang="en-US" dirty="0">
                        <a:latin typeface="Georgia" panose="02040502050405020303" pitchFamily="18" charset="0"/>
                      </a:endParaRPr>
                    </a:p>
                  </a:txBody>
                  <a:tcPr/>
                </a:tc>
                <a:extLst>
                  <a:ext uri="{0D108BD9-81ED-4DB2-BD59-A6C34878D82A}">
                    <a16:rowId xmlns:a16="http://schemas.microsoft.com/office/drawing/2014/main" val="2636488370"/>
                  </a:ext>
                </a:extLst>
              </a:tr>
              <a:tr h="370840">
                <a:tc>
                  <a:txBody>
                    <a:bodyPr/>
                    <a:lstStyle/>
                    <a:p>
                      <a:r>
                        <a:rPr lang="cs-CZ" dirty="0">
                          <a:latin typeface="Georgia" panose="02040502050405020303" pitchFamily="18" charset="0"/>
                        </a:rPr>
                        <a:t>7</a:t>
                      </a:r>
                      <a:endParaRPr lang="en-US" dirty="0">
                        <a:latin typeface="Georgia" panose="02040502050405020303" pitchFamily="18" charset="0"/>
                      </a:endParaRPr>
                    </a:p>
                  </a:txBody>
                  <a:tcPr/>
                </a:tc>
                <a:tc>
                  <a:txBody>
                    <a:bodyPr/>
                    <a:lstStyle/>
                    <a:p>
                      <a:r>
                        <a:rPr lang="cs-CZ" dirty="0">
                          <a:latin typeface="Georgia" panose="02040502050405020303" pitchFamily="18" charset="0"/>
                        </a:rPr>
                        <a:t>Írán</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4,21</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a:t>
                      </a:r>
                      <a:endParaRPr lang="en-US" dirty="0">
                        <a:latin typeface="Georgia" panose="02040502050405020303" pitchFamily="18" charset="0"/>
                      </a:endParaRPr>
                    </a:p>
                  </a:txBody>
                  <a:tcPr/>
                </a:tc>
                <a:extLst>
                  <a:ext uri="{0D108BD9-81ED-4DB2-BD59-A6C34878D82A}">
                    <a16:rowId xmlns:a16="http://schemas.microsoft.com/office/drawing/2014/main" val="3956144171"/>
                  </a:ext>
                </a:extLst>
              </a:tr>
              <a:tr h="370840">
                <a:tc>
                  <a:txBody>
                    <a:bodyPr/>
                    <a:lstStyle/>
                    <a:p>
                      <a:r>
                        <a:rPr lang="cs-CZ" dirty="0">
                          <a:latin typeface="Georgia" panose="02040502050405020303" pitchFamily="18" charset="0"/>
                        </a:rPr>
                        <a:t>8</a:t>
                      </a:r>
                      <a:endParaRPr lang="en-US" dirty="0">
                        <a:latin typeface="Georgia" panose="02040502050405020303" pitchFamily="18" charset="0"/>
                      </a:endParaRPr>
                    </a:p>
                  </a:txBody>
                  <a:tcPr/>
                </a:tc>
                <a:tc>
                  <a:txBody>
                    <a:bodyPr/>
                    <a:lstStyle/>
                    <a:p>
                      <a:r>
                        <a:rPr lang="cs-CZ" dirty="0">
                          <a:latin typeface="Georgia" panose="02040502050405020303" pitchFamily="18" charset="0"/>
                        </a:rPr>
                        <a:t>UAE</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3,77</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a:t>
                      </a:r>
                      <a:endParaRPr lang="en-US" dirty="0">
                        <a:latin typeface="Georgia" panose="02040502050405020303" pitchFamily="18" charset="0"/>
                      </a:endParaRPr>
                    </a:p>
                  </a:txBody>
                  <a:tcPr/>
                </a:tc>
                <a:extLst>
                  <a:ext uri="{0D108BD9-81ED-4DB2-BD59-A6C34878D82A}">
                    <a16:rowId xmlns:a16="http://schemas.microsoft.com/office/drawing/2014/main" val="1888594700"/>
                  </a:ext>
                </a:extLst>
              </a:tr>
              <a:tr h="370840">
                <a:tc>
                  <a:txBody>
                    <a:bodyPr/>
                    <a:lstStyle/>
                    <a:p>
                      <a:r>
                        <a:rPr lang="cs-CZ" dirty="0">
                          <a:latin typeface="Georgia" panose="02040502050405020303" pitchFamily="18" charset="0"/>
                        </a:rPr>
                        <a:t>9</a:t>
                      </a:r>
                      <a:endParaRPr lang="en-US" dirty="0">
                        <a:latin typeface="Georgia" panose="02040502050405020303" pitchFamily="18" charset="0"/>
                      </a:endParaRPr>
                    </a:p>
                  </a:txBody>
                  <a:tcPr/>
                </a:tc>
                <a:tc>
                  <a:txBody>
                    <a:bodyPr/>
                    <a:lstStyle/>
                    <a:p>
                      <a:r>
                        <a:rPr lang="cs-CZ" dirty="0">
                          <a:latin typeface="Georgia" panose="02040502050405020303" pitchFamily="18" charset="0"/>
                        </a:rPr>
                        <a:t>Brazílie</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3,24</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a:t>
                      </a:r>
                      <a:endParaRPr lang="en-US" dirty="0">
                        <a:latin typeface="Georgia" panose="02040502050405020303" pitchFamily="18" charset="0"/>
                      </a:endParaRPr>
                    </a:p>
                  </a:txBody>
                  <a:tcPr/>
                </a:tc>
                <a:extLst>
                  <a:ext uri="{0D108BD9-81ED-4DB2-BD59-A6C34878D82A}">
                    <a16:rowId xmlns:a16="http://schemas.microsoft.com/office/drawing/2014/main" val="1093508283"/>
                  </a:ext>
                </a:extLst>
              </a:tr>
              <a:tr h="370840">
                <a:tc>
                  <a:txBody>
                    <a:bodyPr/>
                    <a:lstStyle/>
                    <a:p>
                      <a:r>
                        <a:rPr lang="cs-CZ" dirty="0">
                          <a:latin typeface="Georgia" panose="02040502050405020303" pitchFamily="18" charset="0"/>
                        </a:rPr>
                        <a:t>10</a:t>
                      </a:r>
                      <a:endParaRPr lang="en-US" dirty="0">
                        <a:latin typeface="Georgia" panose="02040502050405020303" pitchFamily="18" charset="0"/>
                      </a:endParaRPr>
                    </a:p>
                  </a:txBody>
                  <a:tcPr/>
                </a:tc>
                <a:tc>
                  <a:txBody>
                    <a:bodyPr/>
                    <a:lstStyle/>
                    <a:p>
                      <a:r>
                        <a:rPr lang="cs-CZ" dirty="0">
                          <a:latin typeface="Georgia" panose="02040502050405020303" pitchFamily="18" charset="0"/>
                        </a:rPr>
                        <a:t>Kuvajt</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3,07</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a:t>
                      </a:r>
                      <a:endParaRPr lang="en-US" dirty="0">
                        <a:latin typeface="Georgia" panose="02040502050405020303" pitchFamily="18" charset="0"/>
                      </a:endParaRPr>
                    </a:p>
                  </a:txBody>
                  <a:tcPr/>
                </a:tc>
                <a:extLst>
                  <a:ext uri="{0D108BD9-81ED-4DB2-BD59-A6C34878D82A}">
                    <a16:rowId xmlns:a16="http://schemas.microsoft.com/office/drawing/2014/main" val="25390207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i="1" dirty="0">
                          <a:latin typeface="Georgia" panose="02040502050405020303" pitchFamily="18" charset="0"/>
                        </a:rPr>
                        <a:t>- TOP 10</a:t>
                      </a:r>
                      <a:endParaRPr lang="en-US" i="1" dirty="0">
                        <a:latin typeface="Georgia" panose="02040502050405020303" pitchFamily="18" charset="0"/>
                      </a:endParaRPr>
                    </a:p>
                  </a:txBody>
                  <a:tcPr/>
                </a:tc>
                <a:tc>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i="1" dirty="0">
                          <a:latin typeface="Georgia" panose="02040502050405020303" pitchFamily="18" charset="0"/>
                        </a:rPr>
                        <a:t>66,68</a:t>
                      </a:r>
                      <a:endParaRPr lang="en-US" i="1" dirty="0">
                        <a:latin typeface="Georgia" panose="020405020504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dirty="0">
                          <a:latin typeface="Georgia" panose="02040502050405020303" pitchFamily="18" charset="0"/>
                        </a:rPr>
                        <a:t>69</a:t>
                      </a:r>
                      <a:endParaRPr lang="en-US" dirty="0">
                        <a:latin typeface="Georgia" panose="02040502050405020303" pitchFamily="18" charset="0"/>
                      </a:endParaRPr>
                    </a:p>
                  </a:txBody>
                  <a:tcPr/>
                </a:tc>
                <a:extLst>
                  <a:ext uri="{0D108BD9-81ED-4DB2-BD59-A6C34878D82A}">
                    <a16:rowId xmlns:a16="http://schemas.microsoft.com/office/drawing/2014/main" val="3803543369"/>
                  </a:ext>
                </a:extLst>
              </a:tr>
              <a:tr h="370840">
                <a:tc>
                  <a:txBody>
                    <a:bodyPr/>
                    <a:lstStyle/>
                    <a:p>
                      <a:r>
                        <a:rPr lang="cs-CZ" i="1" dirty="0">
                          <a:latin typeface="Georgia" panose="02040502050405020303" pitchFamily="18" charset="0"/>
                        </a:rPr>
                        <a:t>- celý svět</a:t>
                      </a:r>
                      <a:endParaRPr lang="en-US" i="1" dirty="0">
                        <a:latin typeface="Georgia" panose="02040502050405020303" pitchFamily="18" charset="0"/>
                      </a:endParaRPr>
                    </a:p>
                  </a:txBody>
                  <a:tcPr/>
                </a:tc>
                <a:tc>
                  <a:txBody>
                    <a:bodyPr/>
                    <a:lstStyle/>
                    <a:p>
                      <a:endParaRPr lang="en-US" dirty="0"/>
                    </a:p>
                  </a:txBody>
                  <a:tcPr/>
                </a:tc>
                <a:tc>
                  <a:txBody>
                    <a:bodyPr/>
                    <a:lstStyle/>
                    <a:p>
                      <a:pPr algn="ctr"/>
                      <a:r>
                        <a:rPr lang="cs-CZ" i="1" dirty="0">
                          <a:latin typeface="Georgia" panose="02040502050405020303" pitchFamily="18" charset="0"/>
                        </a:rPr>
                        <a:t>97,23</a:t>
                      </a:r>
                      <a:endParaRPr lang="en-US" i="1" dirty="0">
                        <a:latin typeface="Georgia" panose="02040502050405020303" pitchFamily="18" charset="0"/>
                      </a:endParaRPr>
                    </a:p>
                  </a:txBody>
                  <a:tcPr/>
                </a:tc>
                <a:tc>
                  <a:txBody>
                    <a:bodyPr/>
                    <a:lstStyle/>
                    <a:p>
                      <a:pPr algn="ctr"/>
                      <a:r>
                        <a:rPr lang="cs-CZ" dirty="0">
                          <a:latin typeface="Georgia" panose="02040502050405020303" pitchFamily="18" charset="0"/>
                        </a:rPr>
                        <a:t>100</a:t>
                      </a:r>
                      <a:endParaRPr lang="en-US" dirty="0">
                        <a:latin typeface="Georgia" panose="02040502050405020303" pitchFamily="18" charset="0"/>
                      </a:endParaRPr>
                    </a:p>
                  </a:txBody>
                  <a:tcPr/>
                </a:tc>
                <a:extLst>
                  <a:ext uri="{0D108BD9-81ED-4DB2-BD59-A6C34878D82A}">
                    <a16:rowId xmlns:a16="http://schemas.microsoft.com/office/drawing/2014/main" val="3544731480"/>
                  </a:ext>
                </a:extLst>
              </a:tr>
            </a:tbl>
          </a:graphicData>
        </a:graphic>
      </p:graphicFrame>
    </p:spTree>
    <p:extLst>
      <p:ext uri="{BB962C8B-B14F-4D97-AF65-F5344CB8AC3E}">
        <p14:creationId xmlns:p14="http://schemas.microsoft.com/office/powerpoint/2010/main" val="2605905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F13798C-5C6E-42F5-B445-C9CF85EE8E75}"/>
              </a:ext>
            </a:extLst>
          </p:cNvPr>
          <p:cNvSpPr>
            <a:spLocks noGrp="1"/>
          </p:cNvSpPr>
          <p:nvPr>
            <p:ph type="title"/>
          </p:nvPr>
        </p:nvSpPr>
        <p:spPr/>
        <p:txBody>
          <a:bodyPr/>
          <a:lstStyle/>
          <a:p>
            <a:r>
              <a:rPr lang="cs-CZ" b="1" dirty="0">
                <a:solidFill>
                  <a:schemeClr val="tx2"/>
                </a:solidFill>
                <a:latin typeface="Georgia" pitchFamily="18" charset="0"/>
              </a:rPr>
              <a:t>Velká trojka</a:t>
            </a:r>
            <a:endParaRPr lang="en-US" dirty="0"/>
          </a:p>
        </p:txBody>
      </p:sp>
      <p:sp>
        <p:nvSpPr>
          <p:cNvPr id="4" name="Zástupný symbol pro číslo snímku 3">
            <a:extLst>
              <a:ext uri="{FF2B5EF4-FFF2-40B4-BE49-F238E27FC236}">
                <a16:creationId xmlns:a16="http://schemas.microsoft.com/office/drawing/2014/main" id="{2B428557-80DF-4610-8982-B8C6C4FE58E0}"/>
              </a:ext>
            </a:extLst>
          </p:cNvPr>
          <p:cNvSpPr>
            <a:spLocks noGrp="1"/>
          </p:cNvSpPr>
          <p:nvPr>
            <p:ph type="sldNum" sz="quarter" idx="12"/>
          </p:nvPr>
        </p:nvSpPr>
        <p:spPr/>
        <p:txBody>
          <a:bodyPr/>
          <a:lstStyle/>
          <a:p>
            <a:fld id="{20264769-77EF-4CD0-90DE-F7D7F2D423C4}" type="slidenum">
              <a:rPr lang="cs-CZ" smtClean="0"/>
              <a:pPr/>
              <a:t>75</a:t>
            </a:fld>
            <a:endParaRPr lang="cs-CZ"/>
          </a:p>
        </p:txBody>
      </p:sp>
      <p:pic>
        <p:nvPicPr>
          <p:cNvPr id="8" name="Zástupný symbol pro obsah 7">
            <a:extLst>
              <a:ext uri="{FF2B5EF4-FFF2-40B4-BE49-F238E27FC236}">
                <a16:creationId xmlns:a16="http://schemas.microsoft.com/office/drawing/2014/main" id="{1D30B122-E8EB-4D7B-A845-3059B7E9A46D}"/>
              </a:ext>
            </a:extLst>
          </p:cNvPr>
          <p:cNvPicPr>
            <a:picLocks noGrp="1" noChangeAspect="1"/>
          </p:cNvPicPr>
          <p:nvPr>
            <p:ph idx="1"/>
          </p:nvPr>
        </p:nvPicPr>
        <p:blipFill>
          <a:blip r:embed="rId2"/>
          <a:stretch>
            <a:fillRect/>
          </a:stretch>
        </p:blipFill>
        <p:spPr>
          <a:xfrm>
            <a:off x="1331640" y="1092674"/>
            <a:ext cx="6768752" cy="5787284"/>
          </a:xfrm>
          <a:prstGeom prst="rect">
            <a:avLst/>
          </a:prstGeom>
        </p:spPr>
      </p:pic>
    </p:spTree>
    <p:extLst>
      <p:ext uri="{BB962C8B-B14F-4D97-AF65-F5344CB8AC3E}">
        <p14:creationId xmlns:p14="http://schemas.microsoft.com/office/powerpoint/2010/main" val="3195086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A6FE29A-EB53-49F6-9FE0-1A923CB86B9D}"/>
              </a:ext>
            </a:extLst>
          </p:cNvPr>
          <p:cNvSpPr>
            <a:spLocks noGrp="1"/>
          </p:cNvSpPr>
          <p:nvPr>
            <p:ph type="title"/>
          </p:nvPr>
        </p:nvSpPr>
        <p:spPr/>
        <p:txBody>
          <a:bodyPr/>
          <a:lstStyle/>
          <a:p>
            <a:r>
              <a:rPr lang="cs-CZ" b="1" dirty="0">
                <a:solidFill>
                  <a:schemeClr val="tx2"/>
                </a:solidFill>
                <a:latin typeface="Georgia" pitchFamily="18" charset="0"/>
              </a:rPr>
              <a:t>Největší konzumenti (2018)</a:t>
            </a:r>
            <a:endParaRPr lang="en-US" dirty="0"/>
          </a:p>
        </p:txBody>
      </p:sp>
      <p:sp>
        <p:nvSpPr>
          <p:cNvPr id="4" name="Zástupný symbol pro číslo snímku 3">
            <a:extLst>
              <a:ext uri="{FF2B5EF4-FFF2-40B4-BE49-F238E27FC236}">
                <a16:creationId xmlns:a16="http://schemas.microsoft.com/office/drawing/2014/main" id="{CD3DBE15-1A9A-4475-9D1F-B6E66FF3B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Zástupný symbol pro obsah 6">
            <a:extLst>
              <a:ext uri="{FF2B5EF4-FFF2-40B4-BE49-F238E27FC236}">
                <a16:creationId xmlns:a16="http://schemas.microsoft.com/office/drawing/2014/main" id="{7B054160-9E0A-422A-BDE4-5EF840B91583}"/>
              </a:ext>
            </a:extLst>
          </p:cNvPr>
          <p:cNvGraphicFramePr>
            <a:graphicFrameLocks noGrp="1"/>
          </p:cNvGraphicFramePr>
          <p:nvPr>
            <p:ph idx="1"/>
            <p:extLst>
              <p:ext uri="{D42A27DB-BD31-4B8C-83A1-F6EECF244321}">
                <p14:modId xmlns:p14="http://schemas.microsoft.com/office/powerpoint/2010/main" val="2822692639"/>
              </p:ext>
            </p:extLst>
          </p:nvPr>
        </p:nvGraphicFramePr>
        <p:xfrm>
          <a:off x="467544" y="1600200"/>
          <a:ext cx="8215655" cy="4817120"/>
        </p:xfrm>
        <a:graphic>
          <a:graphicData uri="http://schemas.openxmlformats.org/drawingml/2006/table">
            <a:tbl>
              <a:tblPr firstRow="1" bandRow="1">
                <a:tableStyleId>{21E4AEA4-8DFA-4A89-87EB-49C32662AFE0}</a:tableStyleId>
              </a:tblPr>
              <a:tblGrid>
                <a:gridCol w="1292543">
                  <a:extLst>
                    <a:ext uri="{9D8B030D-6E8A-4147-A177-3AD203B41FA5}">
                      <a16:colId xmlns:a16="http://schemas.microsoft.com/office/drawing/2014/main" val="1708798868"/>
                    </a:ext>
                  </a:extLst>
                </a:gridCol>
                <a:gridCol w="1944216">
                  <a:extLst>
                    <a:ext uri="{9D8B030D-6E8A-4147-A177-3AD203B41FA5}">
                      <a16:colId xmlns:a16="http://schemas.microsoft.com/office/drawing/2014/main" val="3536349857"/>
                    </a:ext>
                  </a:extLst>
                </a:gridCol>
                <a:gridCol w="2016224">
                  <a:extLst>
                    <a:ext uri="{9D8B030D-6E8A-4147-A177-3AD203B41FA5}">
                      <a16:colId xmlns:a16="http://schemas.microsoft.com/office/drawing/2014/main" val="2266108527"/>
                    </a:ext>
                  </a:extLst>
                </a:gridCol>
                <a:gridCol w="2962672">
                  <a:extLst>
                    <a:ext uri="{9D8B030D-6E8A-4147-A177-3AD203B41FA5}">
                      <a16:colId xmlns:a16="http://schemas.microsoft.com/office/drawing/2014/main" val="2424914481"/>
                    </a:ext>
                  </a:extLst>
                </a:gridCol>
              </a:tblGrid>
              <a:tr h="370840">
                <a:tc>
                  <a:txBody>
                    <a:bodyPr/>
                    <a:lstStyle/>
                    <a:p>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země</a:t>
                      </a:r>
                      <a:endParaRPr lang="en-US" dirty="0">
                        <a:latin typeface="Georgia" panose="020405020504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dirty="0" err="1">
                          <a:latin typeface="Georgia" panose="02040502050405020303" pitchFamily="18" charset="0"/>
                        </a:rPr>
                        <a:t>mbd</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 % světové spotřeby</a:t>
                      </a:r>
                      <a:endParaRPr lang="en-US" dirty="0">
                        <a:latin typeface="Georgia" panose="02040502050405020303" pitchFamily="18" charset="0"/>
                      </a:endParaRPr>
                    </a:p>
                  </a:txBody>
                  <a:tcPr/>
                </a:tc>
                <a:extLst>
                  <a:ext uri="{0D108BD9-81ED-4DB2-BD59-A6C34878D82A}">
                    <a16:rowId xmlns:a16="http://schemas.microsoft.com/office/drawing/2014/main" val="680677426"/>
                  </a:ext>
                </a:extLst>
              </a:tr>
              <a:tr h="370840">
                <a:tc>
                  <a:txBody>
                    <a:bodyPr/>
                    <a:lstStyle/>
                    <a:p>
                      <a:r>
                        <a:rPr lang="cs-CZ" dirty="0">
                          <a:latin typeface="Georgia" panose="02040502050405020303" pitchFamily="18" charset="0"/>
                        </a:rPr>
                        <a:t>1</a:t>
                      </a:r>
                      <a:endParaRPr lang="en-US" dirty="0">
                        <a:latin typeface="Georgia" panose="02040502050405020303" pitchFamily="18" charset="0"/>
                      </a:endParaRPr>
                    </a:p>
                  </a:txBody>
                  <a:tcPr/>
                </a:tc>
                <a:tc>
                  <a:txBody>
                    <a:bodyPr/>
                    <a:lstStyle/>
                    <a:p>
                      <a:r>
                        <a:rPr lang="cs-CZ" dirty="0">
                          <a:latin typeface="Georgia" panose="02040502050405020303" pitchFamily="18" charset="0"/>
                        </a:rPr>
                        <a:t>USA</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19,53</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20</a:t>
                      </a:r>
                      <a:endParaRPr lang="en-US" dirty="0">
                        <a:latin typeface="Georgia" panose="02040502050405020303" pitchFamily="18" charset="0"/>
                      </a:endParaRPr>
                    </a:p>
                  </a:txBody>
                  <a:tcPr/>
                </a:tc>
                <a:extLst>
                  <a:ext uri="{0D108BD9-81ED-4DB2-BD59-A6C34878D82A}">
                    <a16:rowId xmlns:a16="http://schemas.microsoft.com/office/drawing/2014/main" val="4069521431"/>
                  </a:ext>
                </a:extLst>
              </a:tr>
              <a:tr h="367040">
                <a:tc>
                  <a:txBody>
                    <a:bodyPr/>
                    <a:lstStyle/>
                    <a:p>
                      <a:r>
                        <a:rPr lang="cs-CZ" dirty="0">
                          <a:latin typeface="Georgia" panose="02040502050405020303" pitchFamily="18" charset="0"/>
                        </a:rPr>
                        <a:t>2</a:t>
                      </a:r>
                      <a:endParaRPr lang="en-US" dirty="0">
                        <a:latin typeface="Georgia" panose="02040502050405020303" pitchFamily="18" charset="0"/>
                      </a:endParaRPr>
                    </a:p>
                  </a:txBody>
                  <a:tcPr/>
                </a:tc>
                <a:tc>
                  <a:txBody>
                    <a:bodyPr/>
                    <a:lstStyle/>
                    <a:p>
                      <a:r>
                        <a:rPr lang="cs-CZ" dirty="0">
                          <a:latin typeface="Georgia" panose="02040502050405020303" pitchFamily="18" charset="0"/>
                        </a:rPr>
                        <a:t>Čína</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12,02</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13</a:t>
                      </a:r>
                      <a:endParaRPr lang="en-US" dirty="0">
                        <a:latin typeface="Georgia" panose="02040502050405020303" pitchFamily="18" charset="0"/>
                      </a:endParaRPr>
                    </a:p>
                  </a:txBody>
                  <a:tcPr/>
                </a:tc>
                <a:extLst>
                  <a:ext uri="{0D108BD9-81ED-4DB2-BD59-A6C34878D82A}">
                    <a16:rowId xmlns:a16="http://schemas.microsoft.com/office/drawing/2014/main" val="4278318729"/>
                  </a:ext>
                </a:extLst>
              </a:tr>
              <a:tr h="370840">
                <a:tc>
                  <a:txBody>
                    <a:bodyPr/>
                    <a:lstStyle/>
                    <a:p>
                      <a:r>
                        <a:rPr lang="cs-CZ" dirty="0">
                          <a:latin typeface="Georgia" panose="02040502050405020303" pitchFamily="18" charset="0"/>
                        </a:rPr>
                        <a:t>3</a:t>
                      </a:r>
                      <a:endParaRPr lang="en-US" dirty="0">
                        <a:latin typeface="Georgia" panose="02040502050405020303" pitchFamily="18" charset="0"/>
                      </a:endParaRPr>
                    </a:p>
                  </a:txBody>
                  <a:tcPr/>
                </a:tc>
                <a:tc>
                  <a:txBody>
                    <a:bodyPr/>
                    <a:lstStyle/>
                    <a:p>
                      <a:r>
                        <a:rPr lang="cs-CZ" dirty="0">
                          <a:latin typeface="Georgia" panose="02040502050405020303" pitchFamily="18" charset="0"/>
                        </a:rPr>
                        <a:t>Indie</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4,14</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a:t>
                      </a:r>
                      <a:endParaRPr lang="en-US" dirty="0">
                        <a:latin typeface="Georgia" panose="02040502050405020303" pitchFamily="18" charset="0"/>
                      </a:endParaRPr>
                    </a:p>
                  </a:txBody>
                  <a:tcPr/>
                </a:tc>
                <a:extLst>
                  <a:ext uri="{0D108BD9-81ED-4DB2-BD59-A6C34878D82A}">
                    <a16:rowId xmlns:a16="http://schemas.microsoft.com/office/drawing/2014/main" val="902826230"/>
                  </a:ext>
                </a:extLst>
              </a:tr>
              <a:tr h="370840">
                <a:tc>
                  <a:txBody>
                    <a:bodyPr/>
                    <a:lstStyle/>
                    <a:p>
                      <a:r>
                        <a:rPr lang="cs-CZ" dirty="0">
                          <a:latin typeface="Georgia" panose="02040502050405020303" pitchFamily="18" charset="0"/>
                        </a:rPr>
                        <a:t>4</a:t>
                      </a:r>
                      <a:endParaRPr lang="en-US" dirty="0">
                        <a:latin typeface="Georgia" panose="02040502050405020303" pitchFamily="18" charset="0"/>
                      </a:endParaRPr>
                    </a:p>
                  </a:txBody>
                  <a:tcPr/>
                </a:tc>
                <a:tc>
                  <a:txBody>
                    <a:bodyPr/>
                    <a:lstStyle/>
                    <a:p>
                      <a:r>
                        <a:rPr lang="cs-CZ" dirty="0">
                          <a:latin typeface="Georgia" panose="02040502050405020303" pitchFamily="18" charset="0"/>
                        </a:rPr>
                        <a:t>Japonsko</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4,12</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a:t>
                      </a:r>
                      <a:endParaRPr lang="en-US" dirty="0">
                        <a:latin typeface="Georgia" panose="02040502050405020303" pitchFamily="18" charset="0"/>
                      </a:endParaRPr>
                    </a:p>
                  </a:txBody>
                  <a:tcPr/>
                </a:tc>
                <a:extLst>
                  <a:ext uri="{0D108BD9-81ED-4DB2-BD59-A6C34878D82A}">
                    <a16:rowId xmlns:a16="http://schemas.microsoft.com/office/drawing/2014/main" val="1514100896"/>
                  </a:ext>
                </a:extLst>
              </a:tr>
              <a:tr h="370840">
                <a:tc>
                  <a:txBody>
                    <a:bodyPr/>
                    <a:lstStyle/>
                    <a:p>
                      <a:r>
                        <a:rPr lang="cs-CZ" dirty="0">
                          <a:latin typeface="Georgia" panose="02040502050405020303" pitchFamily="18" charset="0"/>
                        </a:rPr>
                        <a:t>5</a:t>
                      </a:r>
                      <a:endParaRPr lang="en-US" dirty="0">
                        <a:latin typeface="Georgia" panose="02040502050405020303" pitchFamily="18" charset="0"/>
                      </a:endParaRPr>
                    </a:p>
                  </a:txBody>
                  <a:tcPr/>
                </a:tc>
                <a:tc>
                  <a:txBody>
                    <a:bodyPr/>
                    <a:lstStyle/>
                    <a:p>
                      <a:r>
                        <a:rPr lang="cs-CZ" dirty="0">
                          <a:latin typeface="Georgia" panose="02040502050405020303" pitchFamily="18" charset="0"/>
                        </a:rPr>
                        <a:t>Rusko</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3,55</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4</a:t>
                      </a:r>
                      <a:endParaRPr lang="en-US" dirty="0">
                        <a:latin typeface="Georgia" panose="02040502050405020303" pitchFamily="18" charset="0"/>
                      </a:endParaRPr>
                    </a:p>
                  </a:txBody>
                  <a:tcPr/>
                </a:tc>
                <a:extLst>
                  <a:ext uri="{0D108BD9-81ED-4DB2-BD59-A6C34878D82A}">
                    <a16:rowId xmlns:a16="http://schemas.microsoft.com/office/drawing/2014/main" val="2456911908"/>
                  </a:ext>
                </a:extLst>
              </a:tr>
              <a:tr h="370840">
                <a:tc>
                  <a:txBody>
                    <a:bodyPr/>
                    <a:lstStyle/>
                    <a:p>
                      <a:r>
                        <a:rPr lang="cs-CZ" dirty="0">
                          <a:latin typeface="Georgia" panose="02040502050405020303" pitchFamily="18" charset="0"/>
                        </a:rPr>
                        <a:t>6</a:t>
                      </a:r>
                      <a:endParaRPr lang="en-US" dirty="0">
                        <a:latin typeface="Georgia" panose="02040502050405020303" pitchFamily="18" charset="0"/>
                      </a:endParaRPr>
                    </a:p>
                  </a:txBody>
                  <a:tcPr/>
                </a:tc>
                <a:tc>
                  <a:txBody>
                    <a:bodyPr/>
                    <a:lstStyle/>
                    <a:p>
                      <a:r>
                        <a:rPr lang="cs-CZ" dirty="0">
                          <a:latin typeface="Georgia" panose="02040502050405020303" pitchFamily="18" charset="0"/>
                        </a:rPr>
                        <a:t>Saúdská Arábie</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3,24</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a:t>
                      </a:r>
                      <a:endParaRPr lang="en-US" dirty="0">
                        <a:latin typeface="Georgia" panose="02040502050405020303" pitchFamily="18" charset="0"/>
                      </a:endParaRPr>
                    </a:p>
                  </a:txBody>
                  <a:tcPr/>
                </a:tc>
                <a:extLst>
                  <a:ext uri="{0D108BD9-81ED-4DB2-BD59-A6C34878D82A}">
                    <a16:rowId xmlns:a16="http://schemas.microsoft.com/office/drawing/2014/main" val="2636488370"/>
                  </a:ext>
                </a:extLst>
              </a:tr>
              <a:tr h="370840">
                <a:tc>
                  <a:txBody>
                    <a:bodyPr/>
                    <a:lstStyle/>
                    <a:p>
                      <a:r>
                        <a:rPr lang="cs-CZ" dirty="0">
                          <a:latin typeface="Georgia" panose="02040502050405020303" pitchFamily="18" charset="0"/>
                        </a:rPr>
                        <a:t>7</a:t>
                      </a:r>
                      <a:endParaRPr lang="en-US" dirty="0">
                        <a:latin typeface="Georgia" panose="02040502050405020303" pitchFamily="18" charset="0"/>
                      </a:endParaRPr>
                    </a:p>
                  </a:txBody>
                  <a:tcPr/>
                </a:tc>
                <a:tc>
                  <a:txBody>
                    <a:bodyPr/>
                    <a:lstStyle/>
                    <a:p>
                      <a:r>
                        <a:rPr lang="cs-CZ" dirty="0">
                          <a:latin typeface="Georgia" panose="02040502050405020303" pitchFamily="18" charset="0"/>
                        </a:rPr>
                        <a:t>Brazílie</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2,99</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a:t>
                      </a:r>
                      <a:endParaRPr lang="en-US" dirty="0">
                        <a:latin typeface="Georgia" panose="02040502050405020303" pitchFamily="18" charset="0"/>
                      </a:endParaRPr>
                    </a:p>
                  </a:txBody>
                  <a:tcPr/>
                </a:tc>
                <a:extLst>
                  <a:ext uri="{0D108BD9-81ED-4DB2-BD59-A6C34878D82A}">
                    <a16:rowId xmlns:a16="http://schemas.microsoft.com/office/drawing/2014/main" val="3956144171"/>
                  </a:ext>
                </a:extLst>
              </a:tr>
              <a:tr h="370840">
                <a:tc>
                  <a:txBody>
                    <a:bodyPr/>
                    <a:lstStyle/>
                    <a:p>
                      <a:r>
                        <a:rPr lang="cs-CZ" dirty="0">
                          <a:latin typeface="Georgia" panose="02040502050405020303" pitchFamily="18" charset="0"/>
                        </a:rPr>
                        <a:t>8</a:t>
                      </a:r>
                      <a:endParaRPr lang="en-US" dirty="0">
                        <a:latin typeface="Georgia" panose="02040502050405020303" pitchFamily="18" charset="0"/>
                      </a:endParaRPr>
                    </a:p>
                  </a:txBody>
                  <a:tcPr/>
                </a:tc>
                <a:tc>
                  <a:txBody>
                    <a:bodyPr/>
                    <a:lstStyle/>
                    <a:p>
                      <a:r>
                        <a:rPr lang="cs-CZ" dirty="0">
                          <a:latin typeface="Georgia" panose="02040502050405020303" pitchFamily="18" charset="0"/>
                        </a:rPr>
                        <a:t>Jižní Korea</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2,41</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a:t>
                      </a:r>
                      <a:endParaRPr lang="en-US" dirty="0">
                        <a:latin typeface="Georgia" panose="02040502050405020303" pitchFamily="18" charset="0"/>
                      </a:endParaRPr>
                    </a:p>
                  </a:txBody>
                  <a:tcPr/>
                </a:tc>
                <a:extLst>
                  <a:ext uri="{0D108BD9-81ED-4DB2-BD59-A6C34878D82A}">
                    <a16:rowId xmlns:a16="http://schemas.microsoft.com/office/drawing/2014/main" val="1888594700"/>
                  </a:ext>
                </a:extLst>
              </a:tr>
              <a:tr h="370840">
                <a:tc>
                  <a:txBody>
                    <a:bodyPr/>
                    <a:lstStyle/>
                    <a:p>
                      <a:r>
                        <a:rPr lang="cs-CZ" dirty="0">
                          <a:latin typeface="Georgia" panose="02040502050405020303" pitchFamily="18" charset="0"/>
                        </a:rPr>
                        <a:t>9</a:t>
                      </a:r>
                      <a:endParaRPr lang="en-US" dirty="0">
                        <a:latin typeface="Georgia" panose="02040502050405020303" pitchFamily="18" charset="0"/>
                      </a:endParaRPr>
                    </a:p>
                  </a:txBody>
                  <a:tcPr/>
                </a:tc>
                <a:tc>
                  <a:txBody>
                    <a:bodyPr/>
                    <a:lstStyle/>
                    <a:p>
                      <a:r>
                        <a:rPr lang="cs-CZ" dirty="0">
                          <a:latin typeface="Georgia" panose="02040502050405020303" pitchFamily="18" charset="0"/>
                        </a:rPr>
                        <a:t>Kanada</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2,41</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3</a:t>
                      </a:r>
                      <a:endParaRPr lang="en-US" dirty="0">
                        <a:latin typeface="Georgia" panose="02040502050405020303" pitchFamily="18" charset="0"/>
                      </a:endParaRPr>
                    </a:p>
                  </a:txBody>
                  <a:tcPr/>
                </a:tc>
                <a:extLst>
                  <a:ext uri="{0D108BD9-81ED-4DB2-BD59-A6C34878D82A}">
                    <a16:rowId xmlns:a16="http://schemas.microsoft.com/office/drawing/2014/main" val="1093508283"/>
                  </a:ext>
                </a:extLst>
              </a:tr>
              <a:tr h="370840">
                <a:tc>
                  <a:txBody>
                    <a:bodyPr/>
                    <a:lstStyle/>
                    <a:p>
                      <a:r>
                        <a:rPr lang="cs-CZ" dirty="0">
                          <a:latin typeface="Georgia" panose="02040502050405020303" pitchFamily="18" charset="0"/>
                        </a:rPr>
                        <a:t>10</a:t>
                      </a:r>
                      <a:endParaRPr lang="en-US" dirty="0">
                        <a:latin typeface="Georgia" panose="02040502050405020303" pitchFamily="18" charset="0"/>
                      </a:endParaRPr>
                    </a:p>
                  </a:txBody>
                  <a:tcPr/>
                </a:tc>
                <a:tc>
                  <a:txBody>
                    <a:bodyPr/>
                    <a:lstStyle/>
                    <a:p>
                      <a:r>
                        <a:rPr lang="cs-CZ" dirty="0">
                          <a:latin typeface="Georgia" panose="02040502050405020303" pitchFamily="18" charset="0"/>
                        </a:rPr>
                        <a:t>Německo</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2,37</a:t>
                      </a:r>
                      <a:endParaRPr lang="en-US" dirty="0">
                        <a:latin typeface="Georgia" panose="02040502050405020303" pitchFamily="18" charset="0"/>
                      </a:endParaRPr>
                    </a:p>
                  </a:txBody>
                  <a:tcPr/>
                </a:tc>
                <a:tc>
                  <a:txBody>
                    <a:bodyPr/>
                    <a:lstStyle/>
                    <a:p>
                      <a:pPr algn="ctr"/>
                      <a:r>
                        <a:rPr lang="cs-CZ" dirty="0">
                          <a:latin typeface="Georgia" panose="02040502050405020303" pitchFamily="18" charset="0"/>
                        </a:rPr>
                        <a:t>2</a:t>
                      </a:r>
                      <a:endParaRPr lang="en-US" dirty="0">
                        <a:latin typeface="Georgia" panose="02040502050405020303" pitchFamily="18" charset="0"/>
                      </a:endParaRPr>
                    </a:p>
                  </a:txBody>
                  <a:tcPr/>
                </a:tc>
                <a:extLst>
                  <a:ext uri="{0D108BD9-81ED-4DB2-BD59-A6C34878D82A}">
                    <a16:rowId xmlns:a16="http://schemas.microsoft.com/office/drawing/2014/main" val="25390207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i="1" dirty="0">
                          <a:latin typeface="Georgia" panose="02040502050405020303" pitchFamily="18" charset="0"/>
                        </a:rPr>
                        <a:t>- TOP 10</a:t>
                      </a:r>
                      <a:endParaRPr lang="en-US" i="1" dirty="0">
                        <a:latin typeface="Georgia" panose="02040502050405020303" pitchFamily="18" charset="0"/>
                      </a:endParaRPr>
                    </a:p>
                  </a:txBody>
                  <a:tcPr/>
                </a:tc>
                <a:tc>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i="1" dirty="0">
                          <a:latin typeface="Georgia" panose="02040502050405020303" pitchFamily="18" charset="0"/>
                        </a:rPr>
                        <a:t>56,78</a:t>
                      </a:r>
                      <a:endParaRPr lang="en-US" i="1" dirty="0">
                        <a:latin typeface="Georgia" panose="020405020504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dirty="0">
                          <a:latin typeface="Georgia" panose="02040502050405020303" pitchFamily="18" charset="0"/>
                        </a:rPr>
                        <a:t>60</a:t>
                      </a:r>
                      <a:endParaRPr lang="en-US" dirty="0">
                        <a:latin typeface="Georgia" panose="02040502050405020303" pitchFamily="18" charset="0"/>
                      </a:endParaRPr>
                    </a:p>
                  </a:txBody>
                  <a:tcPr/>
                </a:tc>
                <a:extLst>
                  <a:ext uri="{0D108BD9-81ED-4DB2-BD59-A6C34878D82A}">
                    <a16:rowId xmlns:a16="http://schemas.microsoft.com/office/drawing/2014/main" val="3803543369"/>
                  </a:ext>
                </a:extLst>
              </a:tr>
              <a:tr h="370840">
                <a:tc>
                  <a:txBody>
                    <a:bodyPr/>
                    <a:lstStyle/>
                    <a:p>
                      <a:r>
                        <a:rPr lang="cs-CZ" i="1" dirty="0">
                          <a:latin typeface="Georgia" panose="02040502050405020303" pitchFamily="18" charset="0"/>
                        </a:rPr>
                        <a:t>- celý svět</a:t>
                      </a:r>
                      <a:endParaRPr lang="en-US" i="1" dirty="0">
                        <a:latin typeface="Georgia" panose="02040502050405020303" pitchFamily="18" charset="0"/>
                      </a:endParaRPr>
                    </a:p>
                  </a:txBody>
                  <a:tcPr/>
                </a:tc>
                <a:tc>
                  <a:txBody>
                    <a:bodyPr/>
                    <a:lstStyle/>
                    <a:p>
                      <a:endParaRPr lang="en-US" dirty="0"/>
                    </a:p>
                  </a:txBody>
                  <a:tcPr/>
                </a:tc>
                <a:tc>
                  <a:txBody>
                    <a:bodyPr/>
                    <a:lstStyle/>
                    <a:p>
                      <a:pPr algn="ctr"/>
                      <a:r>
                        <a:rPr lang="cs-CZ" i="1" dirty="0">
                          <a:latin typeface="Georgia" panose="02040502050405020303" pitchFamily="18" charset="0"/>
                        </a:rPr>
                        <a:t>95,36</a:t>
                      </a:r>
                      <a:endParaRPr lang="en-US" i="1" dirty="0">
                        <a:latin typeface="Georgia" panose="02040502050405020303" pitchFamily="18" charset="0"/>
                      </a:endParaRPr>
                    </a:p>
                  </a:txBody>
                  <a:tcPr/>
                </a:tc>
                <a:tc>
                  <a:txBody>
                    <a:bodyPr/>
                    <a:lstStyle/>
                    <a:p>
                      <a:pPr algn="ctr"/>
                      <a:r>
                        <a:rPr lang="cs-CZ" dirty="0">
                          <a:latin typeface="Georgia" panose="02040502050405020303" pitchFamily="18" charset="0"/>
                        </a:rPr>
                        <a:t>100</a:t>
                      </a:r>
                      <a:endParaRPr lang="en-US" dirty="0">
                        <a:latin typeface="Georgia" panose="02040502050405020303" pitchFamily="18" charset="0"/>
                      </a:endParaRPr>
                    </a:p>
                  </a:txBody>
                  <a:tcPr/>
                </a:tc>
                <a:extLst>
                  <a:ext uri="{0D108BD9-81ED-4DB2-BD59-A6C34878D82A}">
                    <a16:rowId xmlns:a16="http://schemas.microsoft.com/office/drawing/2014/main" val="3544731480"/>
                  </a:ext>
                </a:extLst>
              </a:tr>
            </a:tbl>
          </a:graphicData>
        </a:graphic>
      </p:graphicFrame>
    </p:spTree>
    <p:extLst>
      <p:ext uri="{BB962C8B-B14F-4D97-AF65-F5344CB8AC3E}">
        <p14:creationId xmlns:p14="http://schemas.microsoft.com/office/powerpoint/2010/main" val="482275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1"/>
          <p:cNvSpPr txBox="1"/>
          <p:nvPr/>
        </p:nvSpPr>
        <p:spPr>
          <a:xfrm>
            <a:off x="1179496" y="1064556"/>
            <a:ext cx="3433445" cy="149225"/>
          </a:xfrm>
          <a:prstGeom prst="rect">
            <a:avLst/>
          </a:prstGeom>
        </p:spPr>
        <p:txBody>
          <a:bodyPr vert="horz" wrap="square" lIns="0" tIns="0" rIns="0" bIns="0" rtlCol="0">
            <a:spAutoFit/>
          </a:bodyPr>
          <a:lstStyle/>
          <a:p>
            <a:pPr marL="12700">
              <a:lnSpc>
                <a:spcPct val="100000"/>
              </a:lnSpc>
            </a:pPr>
            <a:r>
              <a:rPr sz="900" b="1" spc="-5" dirty="0">
                <a:latin typeface="Arial"/>
                <a:cs typeface="Arial"/>
              </a:rPr>
              <a:t>China’s </a:t>
            </a:r>
            <a:r>
              <a:rPr sz="900" b="1" dirty="0">
                <a:latin typeface="Arial"/>
                <a:cs typeface="Arial"/>
              </a:rPr>
              <a:t>demand growth for </a:t>
            </a:r>
            <a:r>
              <a:rPr sz="900" b="1" spc="-5" dirty="0">
                <a:latin typeface="Arial"/>
                <a:cs typeface="Arial"/>
              </a:rPr>
              <a:t>mineral resources </a:t>
            </a:r>
            <a:r>
              <a:rPr sz="900" b="1" spc="5" dirty="0">
                <a:latin typeface="Arial"/>
                <a:cs typeface="Arial"/>
              </a:rPr>
              <a:t>was</a:t>
            </a:r>
            <a:r>
              <a:rPr sz="900" b="1" spc="-90" dirty="0">
                <a:latin typeface="Arial"/>
                <a:cs typeface="Arial"/>
              </a:rPr>
              <a:t> </a:t>
            </a:r>
            <a:r>
              <a:rPr sz="900" b="1" dirty="0">
                <a:latin typeface="Arial"/>
                <a:cs typeface="Arial"/>
              </a:rPr>
              <a:t>exceptional</a:t>
            </a:r>
            <a:endParaRPr sz="900">
              <a:latin typeface="Arial"/>
              <a:cs typeface="Arial"/>
            </a:endParaRPr>
          </a:p>
        </p:txBody>
      </p:sp>
      <p:sp>
        <p:nvSpPr>
          <p:cNvPr id="3" name="object 12"/>
          <p:cNvSpPr txBox="1"/>
          <p:nvPr/>
        </p:nvSpPr>
        <p:spPr>
          <a:xfrm>
            <a:off x="1187624" y="5805264"/>
            <a:ext cx="4948555" cy="246221"/>
          </a:xfrm>
          <a:prstGeom prst="rect">
            <a:avLst/>
          </a:prstGeom>
        </p:spPr>
        <p:txBody>
          <a:bodyPr vert="horz" wrap="square" lIns="0" tIns="0" rIns="0" bIns="0" rtlCol="0">
            <a:spAutoFit/>
          </a:bodyPr>
          <a:lstStyle/>
          <a:p>
            <a:pPr marL="12700">
              <a:lnSpc>
                <a:spcPct val="100000"/>
              </a:lnSpc>
            </a:pPr>
            <a:r>
              <a:rPr lang="cs-CZ" sz="800" spc="-5" dirty="0">
                <a:latin typeface="Georgia" pitchFamily="18" charset="0"/>
                <a:cs typeface="Arial"/>
              </a:rPr>
              <a:t>zdroj: </a:t>
            </a:r>
            <a:r>
              <a:rPr lang="cs-CZ" sz="800" spc="-5" dirty="0" err="1">
                <a:latin typeface="Georgia" pitchFamily="18" charset="0"/>
                <a:cs typeface="Arial"/>
              </a:rPr>
              <a:t>McKinsey</a:t>
            </a:r>
            <a:r>
              <a:rPr lang="cs-CZ" sz="800" spc="-5" dirty="0">
                <a:latin typeface="Georgia" pitchFamily="18" charset="0"/>
                <a:cs typeface="Arial"/>
              </a:rPr>
              <a:t> </a:t>
            </a:r>
            <a:r>
              <a:rPr lang="cs-CZ" sz="800" spc="-5" dirty="0" err="1">
                <a:latin typeface="Georgia" pitchFamily="18" charset="0"/>
                <a:cs typeface="Arial"/>
              </a:rPr>
              <a:t>Global</a:t>
            </a:r>
            <a:r>
              <a:rPr lang="cs-CZ" sz="800" spc="-5" dirty="0">
                <a:latin typeface="Georgia" pitchFamily="18" charset="0"/>
                <a:cs typeface="Arial"/>
              </a:rPr>
              <a:t> Institute „</a:t>
            </a:r>
            <a:r>
              <a:rPr lang="cs-CZ" sz="800" spc="-5" dirty="0" err="1">
                <a:latin typeface="Georgia" pitchFamily="18" charset="0"/>
                <a:cs typeface="Arial"/>
              </a:rPr>
              <a:t>Beyond</a:t>
            </a:r>
            <a:r>
              <a:rPr lang="cs-CZ" sz="800" spc="-5" dirty="0">
                <a:latin typeface="Georgia" pitchFamily="18" charset="0"/>
                <a:cs typeface="Arial"/>
              </a:rPr>
              <a:t> </a:t>
            </a:r>
            <a:r>
              <a:rPr lang="cs-CZ" sz="800" spc="-5" dirty="0" err="1">
                <a:latin typeface="Georgia" pitchFamily="18" charset="0"/>
                <a:cs typeface="Arial"/>
              </a:rPr>
              <a:t>the</a:t>
            </a:r>
            <a:r>
              <a:rPr lang="cs-CZ" sz="800" spc="-5" dirty="0">
                <a:latin typeface="Georgia" pitchFamily="18" charset="0"/>
                <a:cs typeface="Arial"/>
              </a:rPr>
              <a:t> </a:t>
            </a:r>
            <a:r>
              <a:rPr lang="cs-CZ" sz="800" spc="-5" dirty="0" err="1">
                <a:latin typeface="Georgia" pitchFamily="18" charset="0"/>
                <a:cs typeface="Arial"/>
              </a:rPr>
              <a:t>Supercycle</a:t>
            </a:r>
            <a:r>
              <a:rPr lang="cs-CZ" sz="800" spc="-5" dirty="0">
                <a:latin typeface="Georgia" pitchFamily="18" charset="0"/>
                <a:cs typeface="Arial"/>
              </a:rPr>
              <a:t>: </a:t>
            </a:r>
            <a:r>
              <a:rPr lang="cs-CZ" sz="800" spc="-5" dirty="0" err="1">
                <a:latin typeface="Georgia" pitchFamily="18" charset="0"/>
                <a:cs typeface="Arial"/>
              </a:rPr>
              <a:t>How</a:t>
            </a:r>
            <a:r>
              <a:rPr lang="cs-CZ" sz="800" spc="-5" dirty="0">
                <a:latin typeface="Georgia" pitchFamily="18" charset="0"/>
                <a:cs typeface="Arial"/>
              </a:rPr>
              <a:t> Technology </a:t>
            </a:r>
            <a:r>
              <a:rPr lang="cs-CZ" sz="800" spc="-5" dirty="0" err="1">
                <a:latin typeface="Georgia" pitchFamily="18" charset="0"/>
                <a:cs typeface="Arial"/>
              </a:rPr>
              <a:t>is</a:t>
            </a:r>
            <a:r>
              <a:rPr lang="cs-CZ" sz="800" spc="-5" dirty="0">
                <a:latin typeface="Georgia" pitchFamily="18" charset="0"/>
                <a:cs typeface="Arial"/>
              </a:rPr>
              <a:t> </a:t>
            </a:r>
            <a:r>
              <a:rPr lang="cs-CZ" sz="800" spc="-5" dirty="0" err="1">
                <a:latin typeface="Georgia" pitchFamily="18" charset="0"/>
                <a:cs typeface="Arial"/>
              </a:rPr>
              <a:t>Reshaping</a:t>
            </a:r>
            <a:r>
              <a:rPr lang="cs-CZ" sz="800" spc="-5" dirty="0">
                <a:latin typeface="Georgia" pitchFamily="18" charset="0"/>
                <a:cs typeface="Arial"/>
              </a:rPr>
              <a:t> </a:t>
            </a:r>
            <a:r>
              <a:rPr lang="cs-CZ" sz="800" spc="-5" dirty="0" err="1">
                <a:latin typeface="Georgia" pitchFamily="18" charset="0"/>
                <a:cs typeface="Arial"/>
              </a:rPr>
              <a:t>Resources</a:t>
            </a:r>
            <a:r>
              <a:rPr lang="cs-CZ" sz="800" spc="-5" dirty="0">
                <a:latin typeface="Georgia" pitchFamily="18" charset="0"/>
                <a:cs typeface="Arial"/>
              </a:rPr>
              <a:t>“, str. 19; únor 2017</a:t>
            </a:r>
            <a:endParaRPr sz="800" dirty="0">
              <a:latin typeface="Georgia" pitchFamily="18" charset="0"/>
              <a:cs typeface="Arial"/>
            </a:endParaRPr>
          </a:p>
        </p:txBody>
      </p:sp>
      <p:sp>
        <p:nvSpPr>
          <p:cNvPr id="4" name="object 13"/>
          <p:cNvSpPr/>
          <p:nvPr/>
        </p:nvSpPr>
        <p:spPr>
          <a:xfrm>
            <a:off x="1192196" y="6011828"/>
            <a:ext cx="6301105" cy="0"/>
          </a:xfrm>
          <a:custGeom>
            <a:avLst/>
            <a:gdLst/>
            <a:ahLst/>
            <a:cxnLst/>
            <a:rect l="l" t="t" r="r" b="b"/>
            <a:pathLst>
              <a:path w="6301105">
                <a:moveTo>
                  <a:pt x="0" y="0"/>
                </a:moveTo>
                <a:lnTo>
                  <a:pt x="6300787" y="0"/>
                </a:lnTo>
              </a:path>
            </a:pathLst>
          </a:custGeom>
          <a:ln w="9144">
            <a:solidFill>
              <a:srgbClr val="666666"/>
            </a:solidFill>
          </a:ln>
        </p:spPr>
        <p:txBody>
          <a:bodyPr wrap="square" lIns="0" tIns="0" rIns="0" bIns="0" rtlCol="0"/>
          <a:lstStyle/>
          <a:p>
            <a:endParaRPr/>
          </a:p>
        </p:txBody>
      </p:sp>
      <p:sp>
        <p:nvSpPr>
          <p:cNvPr id="5" name="object 14"/>
          <p:cNvSpPr txBox="1"/>
          <p:nvPr/>
        </p:nvSpPr>
        <p:spPr>
          <a:xfrm>
            <a:off x="6498832" y="1064556"/>
            <a:ext cx="328295" cy="149225"/>
          </a:xfrm>
          <a:prstGeom prst="rect">
            <a:avLst/>
          </a:prstGeom>
        </p:spPr>
        <p:txBody>
          <a:bodyPr vert="horz" wrap="square" lIns="0" tIns="0" rIns="0" bIns="0" rtlCol="0">
            <a:spAutoFit/>
          </a:bodyPr>
          <a:lstStyle/>
          <a:p>
            <a:pPr marL="12700">
              <a:lnSpc>
                <a:spcPct val="100000"/>
              </a:lnSpc>
            </a:pPr>
            <a:r>
              <a:rPr sz="900" spc="35" dirty="0">
                <a:latin typeface="Arial"/>
                <a:cs typeface="Arial"/>
              </a:rPr>
              <a:t>W</a:t>
            </a:r>
            <a:r>
              <a:rPr sz="900" spc="-10" dirty="0">
                <a:latin typeface="Arial"/>
                <a:cs typeface="Arial"/>
              </a:rPr>
              <a:t>o</a:t>
            </a:r>
            <a:r>
              <a:rPr sz="900" dirty="0">
                <a:latin typeface="Arial"/>
                <a:cs typeface="Arial"/>
              </a:rPr>
              <a:t>rld</a:t>
            </a:r>
            <a:endParaRPr sz="900">
              <a:latin typeface="Arial"/>
              <a:cs typeface="Arial"/>
            </a:endParaRPr>
          </a:p>
        </p:txBody>
      </p:sp>
      <p:sp>
        <p:nvSpPr>
          <p:cNvPr id="6" name="object 15"/>
          <p:cNvSpPr/>
          <p:nvPr/>
        </p:nvSpPr>
        <p:spPr>
          <a:xfrm>
            <a:off x="6317413" y="1083212"/>
            <a:ext cx="109855" cy="106680"/>
          </a:xfrm>
          <a:custGeom>
            <a:avLst/>
            <a:gdLst/>
            <a:ahLst/>
            <a:cxnLst/>
            <a:rect l="l" t="t" r="r" b="b"/>
            <a:pathLst>
              <a:path w="109854" h="106680">
                <a:moveTo>
                  <a:pt x="0" y="0"/>
                </a:moveTo>
                <a:lnTo>
                  <a:pt x="109727" y="0"/>
                </a:lnTo>
                <a:lnTo>
                  <a:pt x="109727" y="106679"/>
                </a:lnTo>
                <a:lnTo>
                  <a:pt x="0" y="106679"/>
                </a:lnTo>
                <a:lnTo>
                  <a:pt x="0" y="0"/>
                </a:lnTo>
                <a:close/>
              </a:path>
            </a:pathLst>
          </a:custGeom>
          <a:solidFill>
            <a:srgbClr val="E2DFCA"/>
          </a:solidFill>
        </p:spPr>
        <p:txBody>
          <a:bodyPr wrap="square" lIns="0" tIns="0" rIns="0" bIns="0" rtlCol="0"/>
          <a:lstStyle/>
          <a:p>
            <a:endParaRPr/>
          </a:p>
        </p:txBody>
      </p:sp>
      <p:sp>
        <p:nvSpPr>
          <p:cNvPr id="7" name="object 16"/>
          <p:cNvSpPr/>
          <p:nvPr/>
        </p:nvSpPr>
        <p:spPr>
          <a:xfrm>
            <a:off x="6317413" y="1083212"/>
            <a:ext cx="109855" cy="106680"/>
          </a:xfrm>
          <a:custGeom>
            <a:avLst/>
            <a:gdLst/>
            <a:ahLst/>
            <a:cxnLst/>
            <a:rect l="l" t="t" r="r" b="b"/>
            <a:pathLst>
              <a:path w="109854" h="106680">
                <a:moveTo>
                  <a:pt x="0" y="0"/>
                </a:moveTo>
                <a:lnTo>
                  <a:pt x="109728" y="0"/>
                </a:lnTo>
                <a:lnTo>
                  <a:pt x="109728" y="106680"/>
                </a:lnTo>
                <a:lnTo>
                  <a:pt x="0" y="106680"/>
                </a:lnTo>
                <a:lnTo>
                  <a:pt x="0" y="0"/>
                </a:lnTo>
                <a:close/>
              </a:path>
            </a:pathLst>
          </a:custGeom>
          <a:ln w="6095">
            <a:solidFill>
              <a:srgbClr val="E2DFCA"/>
            </a:solidFill>
          </a:ln>
        </p:spPr>
        <p:txBody>
          <a:bodyPr wrap="square" lIns="0" tIns="0" rIns="0" bIns="0" rtlCol="0"/>
          <a:lstStyle/>
          <a:p>
            <a:endParaRPr/>
          </a:p>
        </p:txBody>
      </p:sp>
      <p:sp>
        <p:nvSpPr>
          <p:cNvPr id="8" name="object 17"/>
          <p:cNvSpPr txBox="1"/>
          <p:nvPr/>
        </p:nvSpPr>
        <p:spPr>
          <a:xfrm>
            <a:off x="7169392" y="1064556"/>
            <a:ext cx="325755" cy="149225"/>
          </a:xfrm>
          <a:prstGeom prst="rect">
            <a:avLst/>
          </a:prstGeom>
        </p:spPr>
        <p:txBody>
          <a:bodyPr vert="horz" wrap="square" lIns="0" tIns="0" rIns="0" bIns="0" rtlCol="0">
            <a:spAutoFit/>
          </a:bodyPr>
          <a:lstStyle/>
          <a:p>
            <a:pPr marL="12700">
              <a:lnSpc>
                <a:spcPct val="100000"/>
              </a:lnSpc>
            </a:pPr>
            <a:r>
              <a:rPr sz="900" spc="-5" dirty="0">
                <a:latin typeface="Arial"/>
                <a:cs typeface="Arial"/>
              </a:rPr>
              <a:t>C</a:t>
            </a:r>
            <a:r>
              <a:rPr sz="900" dirty="0">
                <a:latin typeface="Arial"/>
                <a:cs typeface="Arial"/>
              </a:rPr>
              <a:t>hina</a:t>
            </a:r>
            <a:endParaRPr sz="900">
              <a:latin typeface="Arial"/>
              <a:cs typeface="Arial"/>
            </a:endParaRPr>
          </a:p>
        </p:txBody>
      </p:sp>
      <p:sp>
        <p:nvSpPr>
          <p:cNvPr id="9" name="object 18"/>
          <p:cNvSpPr/>
          <p:nvPr/>
        </p:nvSpPr>
        <p:spPr>
          <a:xfrm>
            <a:off x="6987973" y="1083212"/>
            <a:ext cx="109855" cy="106680"/>
          </a:xfrm>
          <a:custGeom>
            <a:avLst/>
            <a:gdLst/>
            <a:ahLst/>
            <a:cxnLst/>
            <a:rect l="l" t="t" r="r" b="b"/>
            <a:pathLst>
              <a:path w="109854" h="106680">
                <a:moveTo>
                  <a:pt x="0" y="0"/>
                </a:moveTo>
                <a:lnTo>
                  <a:pt x="109728" y="0"/>
                </a:lnTo>
                <a:lnTo>
                  <a:pt x="109728" y="106680"/>
                </a:lnTo>
                <a:lnTo>
                  <a:pt x="0" y="106680"/>
                </a:lnTo>
                <a:lnTo>
                  <a:pt x="0" y="0"/>
                </a:lnTo>
                <a:close/>
              </a:path>
            </a:pathLst>
          </a:custGeom>
          <a:ln w="6095">
            <a:solidFill>
              <a:srgbClr val="81793E"/>
            </a:solidFill>
          </a:ln>
        </p:spPr>
        <p:txBody>
          <a:bodyPr wrap="square" lIns="0" tIns="0" rIns="0" bIns="0" rtlCol="0"/>
          <a:lstStyle/>
          <a:p>
            <a:endParaRPr/>
          </a:p>
        </p:txBody>
      </p:sp>
      <p:sp>
        <p:nvSpPr>
          <p:cNvPr id="10" name="object 19"/>
          <p:cNvSpPr/>
          <p:nvPr/>
        </p:nvSpPr>
        <p:spPr>
          <a:xfrm>
            <a:off x="1192201" y="3312825"/>
            <a:ext cx="3304540" cy="0"/>
          </a:xfrm>
          <a:custGeom>
            <a:avLst/>
            <a:gdLst/>
            <a:ahLst/>
            <a:cxnLst/>
            <a:rect l="l" t="t" r="r" b="b"/>
            <a:pathLst>
              <a:path w="3304540">
                <a:moveTo>
                  <a:pt x="3304032" y="0"/>
                </a:moveTo>
                <a:lnTo>
                  <a:pt x="0" y="0"/>
                </a:lnTo>
              </a:path>
            </a:pathLst>
          </a:custGeom>
          <a:ln w="9144">
            <a:solidFill>
              <a:srgbClr val="808080"/>
            </a:solidFill>
          </a:ln>
        </p:spPr>
        <p:txBody>
          <a:bodyPr wrap="square" lIns="0" tIns="0" rIns="0" bIns="0" rtlCol="0"/>
          <a:lstStyle/>
          <a:p>
            <a:endParaRPr/>
          </a:p>
        </p:txBody>
      </p:sp>
      <p:sp>
        <p:nvSpPr>
          <p:cNvPr id="11" name="object 20"/>
          <p:cNvSpPr/>
          <p:nvPr/>
        </p:nvSpPr>
        <p:spPr>
          <a:xfrm>
            <a:off x="1332409" y="2521869"/>
            <a:ext cx="791210" cy="791210"/>
          </a:xfrm>
          <a:custGeom>
            <a:avLst/>
            <a:gdLst/>
            <a:ahLst/>
            <a:cxnLst/>
            <a:rect l="l" t="t" r="r" b="b"/>
            <a:pathLst>
              <a:path w="791210" h="791210">
                <a:moveTo>
                  <a:pt x="0" y="0"/>
                </a:moveTo>
                <a:lnTo>
                  <a:pt x="790956" y="0"/>
                </a:lnTo>
                <a:lnTo>
                  <a:pt x="790956" y="790955"/>
                </a:lnTo>
                <a:lnTo>
                  <a:pt x="0" y="790955"/>
                </a:lnTo>
                <a:lnTo>
                  <a:pt x="0" y="0"/>
                </a:lnTo>
                <a:close/>
              </a:path>
            </a:pathLst>
          </a:custGeom>
          <a:solidFill>
            <a:srgbClr val="E2DFCA"/>
          </a:solidFill>
        </p:spPr>
        <p:txBody>
          <a:bodyPr wrap="square" lIns="0" tIns="0" rIns="0" bIns="0" rtlCol="0"/>
          <a:lstStyle/>
          <a:p>
            <a:endParaRPr/>
          </a:p>
        </p:txBody>
      </p:sp>
      <p:sp>
        <p:nvSpPr>
          <p:cNvPr id="12" name="object 21"/>
          <p:cNvSpPr/>
          <p:nvPr/>
        </p:nvSpPr>
        <p:spPr>
          <a:xfrm>
            <a:off x="2297101" y="2386232"/>
            <a:ext cx="927100" cy="927100"/>
          </a:xfrm>
          <a:custGeom>
            <a:avLst/>
            <a:gdLst/>
            <a:ahLst/>
            <a:cxnLst/>
            <a:rect l="l" t="t" r="r" b="b"/>
            <a:pathLst>
              <a:path w="927100" h="927100">
                <a:moveTo>
                  <a:pt x="0" y="0"/>
                </a:moveTo>
                <a:lnTo>
                  <a:pt x="926592" y="0"/>
                </a:lnTo>
                <a:lnTo>
                  <a:pt x="926592" y="926591"/>
                </a:lnTo>
                <a:lnTo>
                  <a:pt x="0" y="926591"/>
                </a:lnTo>
                <a:lnTo>
                  <a:pt x="0" y="0"/>
                </a:lnTo>
                <a:close/>
              </a:path>
            </a:pathLst>
          </a:custGeom>
          <a:solidFill>
            <a:srgbClr val="E2DFCA"/>
          </a:solidFill>
        </p:spPr>
        <p:txBody>
          <a:bodyPr wrap="square" lIns="0" tIns="0" rIns="0" bIns="0" rtlCol="0"/>
          <a:lstStyle/>
          <a:p>
            <a:endParaRPr/>
          </a:p>
        </p:txBody>
      </p:sp>
      <p:sp>
        <p:nvSpPr>
          <p:cNvPr id="13" name="object 22"/>
          <p:cNvSpPr/>
          <p:nvPr/>
        </p:nvSpPr>
        <p:spPr>
          <a:xfrm>
            <a:off x="2297101" y="3123849"/>
            <a:ext cx="184785" cy="189230"/>
          </a:xfrm>
          <a:custGeom>
            <a:avLst/>
            <a:gdLst/>
            <a:ahLst/>
            <a:cxnLst/>
            <a:rect l="l" t="t" r="r" b="b"/>
            <a:pathLst>
              <a:path w="184785" h="189229">
                <a:moveTo>
                  <a:pt x="0" y="0"/>
                </a:moveTo>
                <a:lnTo>
                  <a:pt x="184404" y="0"/>
                </a:lnTo>
                <a:lnTo>
                  <a:pt x="184404" y="188976"/>
                </a:lnTo>
                <a:lnTo>
                  <a:pt x="0" y="188976"/>
                </a:lnTo>
                <a:lnTo>
                  <a:pt x="0" y="0"/>
                </a:lnTo>
                <a:close/>
              </a:path>
            </a:pathLst>
          </a:custGeom>
          <a:ln w="3175">
            <a:solidFill>
              <a:srgbClr val="81793E"/>
            </a:solidFill>
          </a:ln>
        </p:spPr>
        <p:txBody>
          <a:bodyPr wrap="square" lIns="0" tIns="0" rIns="0" bIns="0" rtlCol="0"/>
          <a:lstStyle/>
          <a:p>
            <a:endParaRPr/>
          </a:p>
        </p:txBody>
      </p:sp>
      <p:sp>
        <p:nvSpPr>
          <p:cNvPr id="14" name="object 23"/>
          <p:cNvSpPr/>
          <p:nvPr/>
        </p:nvSpPr>
        <p:spPr>
          <a:xfrm>
            <a:off x="3395905" y="2348132"/>
            <a:ext cx="958850" cy="965200"/>
          </a:xfrm>
          <a:custGeom>
            <a:avLst/>
            <a:gdLst/>
            <a:ahLst/>
            <a:cxnLst/>
            <a:rect l="l" t="t" r="r" b="b"/>
            <a:pathLst>
              <a:path w="958850" h="965200">
                <a:moveTo>
                  <a:pt x="0" y="0"/>
                </a:moveTo>
                <a:lnTo>
                  <a:pt x="958596" y="0"/>
                </a:lnTo>
                <a:lnTo>
                  <a:pt x="958596" y="964691"/>
                </a:lnTo>
                <a:lnTo>
                  <a:pt x="0" y="964691"/>
                </a:lnTo>
                <a:lnTo>
                  <a:pt x="0" y="0"/>
                </a:lnTo>
                <a:close/>
              </a:path>
            </a:pathLst>
          </a:custGeom>
          <a:solidFill>
            <a:srgbClr val="E2DFCA"/>
          </a:solidFill>
        </p:spPr>
        <p:txBody>
          <a:bodyPr wrap="square" lIns="0" tIns="0" rIns="0" bIns="0" rtlCol="0"/>
          <a:lstStyle/>
          <a:p>
            <a:endParaRPr/>
          </a:p>
        </p:txBody>
      </p:sp>
      <p:sp>
        <p:nvSpPr>
          <p:cNvPr id="15" name="object 24"/>
          <p:cNvSpPr/>
          <p:nvPr/>
        </p:nvSpPr>
        <p:spPr>
          <a:xfrm>
            <a:off x="3395905" y="2960781"/>
            <a:ext cx="349250" cy="352425"/>
          </a:xfrm>
          <a:custGeom>
            <a:avLst/>
            <a:gdLst/>
            <a:ahLst/>
            <a:cxnLst/>
            <a:rect l="l" t="t" r="r" b="b"/>
            <a:pathLst>
              <a:path w="349250" h="352425">
                <a:moveTo>
                  <a:pt x="0" y="0"/>
                </a:moveTo>
                <a:lnTo>
                  <a:pt x="348996" y="0"/>
                </a:lnTo>
                <a:lnTo>
                  <a:pt x="348996" y="352044"/>
                </a:lnTo>
                <a:lnTo>
                  <a:pt x="0" y="352044"/>
                </a:lnTo>
                <a:lnTo>
                  <a:pt x="0" y="0"/>
                </a:lnTo>
                <a:close/>
              </a:path>
            </a:pathLst>
          </a:custGeom>
          <a:ln w="3175">
            <a:solidFill>
              <a:srgbClr val="81793E"/>
            </a:solidFill>
          </a:ln>
        </p:spPr>
        <p:txBody>
          <a:bodyPr wrap="square" lIns="0" tIns="0" rIns="0" bIns="0" rtlCol="0"/>
          <a:lstStyle/>
          <a:p>
            <a:endParaRPr/>
          </a:p>
        </p:txBody>
      </p:sp>
      <p:sp>
        <p:nvSpPr>
          <p:cNvPr id="16" name="object 25"/>
          <p:cNvSpPr/>
          <p:nvPr/>
        </p:nvSpPr>
        <p:spPr>
          <a:xfrm>
            <a:off x="1611301" y="5326028"/>
            <a:ext cx="2466340" cy="0"/>
          </a:xfrm>
          <a:custGeom>
            <a:avLst/>
            <a:gdLst/>
            <a:ahLst/>
            <a:cxnLst/>
            <a:rect l="l" t="t" r="r" b="b"/>
            <a:pathLst>
              <a:path w="2466340">
                <a:moveTo>
                  <a:pt x="2465832" y="0"/>
                </a:moveTo>
                <a:lnTo>
                  <a:pt x="0" y="0"/>
                </a:lnTo>
              </a:path>
            </a:pathLst>
          </a:custGeom>
          <a:ln w="9144">
            <a:solidFill>
              <a:srgbClr val="808080"/>
            </a:solidFill>
          </a:ln>
        </p:spPr>
        <p:txBody>
          <a:bodyPr wrap="square" lIns="0" tIns="0" rIns="0" bIns="0" rtlCol="0"/>
          <a:lstStyle/>
          <a:p>
            <a:endParaRPr/>
          </a:p>
        </p:txBody>
      </p:sp>
      <p:sp>
        <p:nvSpPr>
          <p:cNvPr id="17" name="object 26"/>
          <p:cNvSpPr/>
          <p:nvPr/>
        </p:nvSpPr>
        <p:spPr>
          <a:xfrm>
            <a:off x="1746937" y="4798725"/>
            <a:ext cx="528955" cy="527685"/>
          </a:xfrm>
          <a:custGeom>
            <a:avLst/>
            <a:gdLst/>
            <a:ahLst/>
            <a:cxnLst/>
            <a:rect l="l" t="t" r="r" b="b"/>
            <a:pathLst>
              <a:path w="528955" h="527685">
                <a:moveTo>
                  <a:pt x="0" y="0"/>
                </a:moveTo>
                <a:lnTo>
                  <a:pt x="528828" y="0"/>
                </a:lnTo>
                <a:lnTo>
                  <a:pt x="528828" y="527303"/>
                </a:lnTo>
                <a:lnTo>
                  <a:pt x="0" y="527303"/>
                </a:lnTo>
                <a:lnTo>
                  <a:pt x="0" y="0"/>
                </a:lnTo>
                <a:close/>
              </a:path>
            </a:pathLst>
          </a:custGeom>
          <a:solidFill>
            <a:srgbClr val="E2DFCA"/>
          </a:solidFill>
        </p:spPr>
        <p:txBody>
          <a:bodyPr wrap="square" lIns="0" tIns="0" rIns="0" bIns="0" rtlCol="0"/>
          <a:lstStyle/>
          <a:p>
            <a:endParaRPr/>
          </a:p>
        </p:txBody>
      </p:sp>
      <p:sp>
        <p:nvSpPr>
          <p:cNvPr id="18" name="object 27"/>
          <p:cNvSpPr/>
          <p:nvPr/>
        </p:nvSpPr>
        <p:spPr>
          <a:xfrm>
            <a:off x="2441881" y="4794152"/>
            <a:ext cx="528955" cy="532130"/>
          </a:xfrm>
          <a:custGeom>
            <a:avLst/>
            <a:gdLst/>
            <a:ahLst/>
            <a:cxnLst/>
            <a:rect l="l" t="t" r="r" b="b"/>
            <a:pathLst>
              <a:path w="528955" h="532129">
                <a:moveTo>
                  <a:pt x="0" y="0"/>
                </a:moveTo>
                <a:lnTo>
                  <a:pt x="528827" y="0"/>
                </a:lnTo>
                <a:lnTo>
                  <a:pt x="528827" y="531876"/>
                </a:lnTo>
                <a:lnTo>
                  <a:pt x="0" y="531876"/>
                </a:lnTo>
                <a:lnTo>
                  <a:pt x="0" y="0"/>
                </a:lnTo>
                <a:close/>
              </a:path>
            </a:pathLst>
          </a:custGeom>
          <a:solidFill>
            <a:srgbClr val="E2DFCA"/>
          </a:solidFill>
        </p:spPr>
        <p:txBody>
          <a:bodyPr wrap="square" lIns="0" tIns="0" rIns="0" bIns="0" rtlCol="0"/>
          <a:lstStyle/>
          <a:p>
            <a:endParaRPr/>
          </a:p>
        </p:txBody>
      </p:sp>
      <p:sp>
        <p:nvSpPr>
          <p:cNvPr id="19" name="object 28"/>
          <p:cNvSpPr/>
          <p:nvPr/>
        </p:nvSpPr>
        <p:spPr>
          <a:xfrm>
            <a:off x="2441881" y="5085237"/>
            <a:ext cx="238125" cy="241300"/>
          </a:xfrm>
          <a:custGeom>
            <a:avLst/>
            <a:gdLst/>
            <a:ahLst/>
            <a:cxnLst/>
            <a:rect l="l" t="t" r="r" b="b"/>
            <a:pathLst>
              <a:path w="238125" h="241300">
                <a:moveTo>
                  <a:pt x="0" y="0"/>
                </a:moveTo>
                <a:lnTo>
                  <a:pt x="237744" y="0"/>
                </a:lnTo>
                <a:lnTo>
                  <a:pt x="237744" y="240792"/>
                </a:lnTo>
                <a:lnTo>
                  <a:pt x="0" y="240792"/>
                </a:lnTo>
                <a:lnTo>
                  <a:pt x="0" y="0"/>
                </a:lnTo>
                <a:close/>
              </a:path>
            </a:pathLst>
          </a:custGeom>
          <a:ln w="3175">
            <a:solidFill>
              <a:srgbClr val="81793E"/>
            </a:solidFill>
          </a:ln>
        </p:spPr>
        <p:txBody>
          <a:bodyPr wrap="square" lIns="0" tIns="0" rIns="0" bIns="0" rtlCol="0"/>
          <a:lstStyle/>
          <a:p>
            <a:endParaRPr/>
          </a:p>
        </p:txBody>
      </p:sp>
      <p:sp>
        <p:nvSpPr>
          <p:cNvPr id="20" name="object 29"/>
          <p:cNvSpPr/>
          <p:nvPr/>
        </p:nvSpPr>
        <p:spPr>
          <a:xfrm>
            <a:off x="3136825" y="4521357"/>
            <a:ext cx="805180" cy="805180"/>
          </a:xfrm>
          <a:custGeom>
            <a:avLst/>
            <a:gdLst/>
            <a:ahLst/>
            <a:cxnLst/>
            <a:rect l="l" t="t" r="r" b="b"/>
            <a:pathLst>
              <a:path w="805179" h="805179">
                <a:moveTo>
                  <a:pt x="0" y="0"/>
                </a:moveTo>
                <a:lnTo>
                  <a:pt x="804671" y="0"/>
                </a:lnTo>
                <a:lnTo>
                  <a:pt x="804671" y="804672"/>
                </a:lnTo>
                <a:lnTo>
                  <a:pt x="0" y="804672"/>
                </a:lnTo>
                <a:lnTo>
                  <a:pt x="0" y="0"/>
                </a:lnTo>
                <a:close/>
              </a:path>
            </a:pathLst>
          </a:custGeom>
          <a:solidFill>
            <a:srgbClr val="E2DFCA"/>
          </a:solidFill>
        </p:spPr>
        <p:txBody>
          <a:bodyPr wrap="square" lIns="0" tIns="0" rIns="0" bIns="0" rtlCol="0"/>
          <a:lstStyle/>
          <a:p>
            <a:endParaRPr/>
          </a:p>
        </p:txBody>
      </p:sp>
      <p:sp>
        <p:nvSpPr>
          <p:cNvPr id="21" name="object 30"/>
          <p:cNvSpPr/>
          <p:nvPr/>
        </p:nvSpPr>
        <p:spPr>
          <a:xfrm>
            <a:off x="3136825" y="4716428"/>
            <a:ext cx="609600" cy="609600"/>
          </a:xfrm>
          <a:custGeom>
            <a:avLst/>
            <a:gdLst/>
            <a:ahLst/>
            <a:cxnLst/>
            <a:rect l="l" t="t" r="r" b="b"/>
            <a:pathLst>
              <a:path w="609600" h="609600">
                <a:moveTo>
                  <a:pt x="0" y="0"/>
                </a:moveTo>
                <a:lnTo>
                  <a:pt x="609600" y="0"/>
                </a:lnTo>
                <a:lnTo>
                  <a:pt x="609600" y="609600"/>
                </a:lnTo>
                <a:lnTo>
                  <a:pt x="0" y="609600"/>
                </a:lnTo>
                <a:lnTo>
                  <a:pt x="0" y="0"/>
                </a:lnTo>
                <a:close/>
              </a:path>
            </a:pathLst>
          </a:custGeom>
          <a:ln w="3175">
            <a:solidFill>
              <a:srgbClr val="81793E"/>
            </a:solidFill>
          </a:ln>
        </p:spPr>
        <p:txBody>
          <a:bodyPr wrap="square" lIns="0" tIns="0" rIns="0" bIns="0" rtlCol="0"/>
          <a:lstStyle/>
          <a:p>
            <a:endParaRPr/>
          </a:p>
        </p:txBody>
      </p:sp>
      <p:sp>
        <p:nvSpPr>
          <p:cNvPr id="22" name="object 31"/>
          <p:cNvSpPr/>
          <p:nvPr/>
        </p:nvSpPr>
        <p:spPr>
          <a:xfrm>
            <a:off x="5326813" y="3312825"/>
            <a:ext cx="1694814" cy="0"/>
          </a:xfrm>
          <a:custGeom>
            <a:avLst/>
            <a:gdLst/>
            <a:ahLst/>
            <a:cxnLst/>
            <a:rect l="l" t="t" r="r" b="b"/>
            <a:pathLst>
              <a:path w="1694815">
                <a:moveTo>
                  <a:pt x="1694688" y="0"/>
                </a:moveTo>
                <a:lnTo>
                  <a:pt x="0" y="0"/>
                </a:lnTo>
              </a:path>
            </a:pathLst>
          </a:custGeom>
          <a:ln w="9144">
            <a:solidFill>
              <a:srgbClr val="808080"/>
            </a:solidFill>
          </a:ln>
        </p:spPr>
        <p:txBody>
          <a:bodyPr wrap="square" lIns="0" tIns="0" rIns="0" bIns="0" rtlCol="0"/>
          <a:lstStyle/>
          <a:p>
            <a:endParaRPr/>
          </a:p>
        </p:txBody>
      </p:sp>
      <p:sp>
        <p:nvSpPr>
          <p:cNvPr id="23" name="object 32"/>
          <p:cNvSpPr/>
          <p:nvPr/>
        </p:nvSpPr>
        <p:spPr>
          <a:xfrm>
            <a:off x="5468545" y="3046125"/>
            <a:ext cx="266700" cy="266700"/>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E2DFCA"/>
          </a:solidFill>
        </p:spPr>
        <p:txBody>
          <a:bodyPr wrap="square" lIns="0" tIns="0" rIns="0" bIns="0" rtlCol="0"/>
          <a:lstStyle/>
          <a:p>
            <a:endParaRPr/>
          </a:p>
        </p:txBody>
      </p:sp>
      <p:sp>
        <p:nvSpPr>
          <p:cNvPr id="24" name="object 33"/>
          <p:cNvSpPr/>
          <p:nvPr/>
        </p:nvSpPr>
        <p:spPr>
          <a:xfrm>
            <a:off x="5937937" y="3008025"/>
            <a:ext cx="304800" cy="304800"/>
          </a:xfrm>
          <a:custGeom>
            <a:avLst/>
            <a:gdLst/>
            <a:ahLst/>
            <a:cxnLst/>
            <a:rect l="l" t="t" r="r" b="b"/>
            <a:pathLst>
              <a:path w="304800" h="304800">
                <a:moveTo>
                  <a:pt x="0" y="0"/>
                </a:moveTo>
                <a:lnTo>
                  <a:pt x="304800" y="0"/>
                </a:lnTo>
                <a:lnTo>
                  <a:pt x="304800" y="304800"/>
                </a:lnTo>
                <a:lnTo>
                  <a:pt x="0" y="304800"/>
                </a:lnTo>
                <a:lnTo>
                  <a:pt x="0" y="0"/>
                </a:lnTo>
                <a:close/>
              </a:path>
            </a:pathLst>
          </a:custGeom>
          <a:solidFill>
            <a:srgbClr val="E2DFCA"/>
          </a:solidFill>
        </p:spPr>
        <p:txBody>
          <a:bodyPr wrap="square" lIns="0" tIns="0" rIns="0" bIns="0" rtlCol="0"/>
          <a:lstStyle/>
          <a:p>
            <a:endParaRPr/>
          </a:p>
        </p:txBody>
      </p:sp>
      <p:sp>
        <p:nvSpPr>
          <p:cNvPr id="25" name="object 34"/>
          <p:cNvSpPr/>
          <p:nvPr/>
        </p:nvSpPr>
        <p:spPr>
          <a:xfrm>
            <a:off x="5937937" y="3128420"/>
            <a:ext cx="184785" cy="184785"/>
          </a:xfrm>
          <a:custGeom>
            <a:avLst/>
            <a:gdLst/>
            <a:ahLst/>
            <a:cxnLst/>
            <a:rect l="l" t="t" r="r" b="b"/>
            <a:pathLst>
              <a:path w="184785" h="184785">
                <a:moveTo>
                  <a:pt x="0" y="0"/>
                </a:moveTo>
                <a:lnTo>
                  <a:pt x="184404" y="0"/>
                </a:lnTo>
                <a:lnTo>
                  <a:pt x="184404" y="184404"/>
                </a:lnTo>
                <a:lnTo>
                  <a:pt x="0" y="184404"/>
                </a:lnTo>
                <a:lnTo>
                  <a:pt x="0" y="0"/>
                </a:lnTo>
                <a:close/>
              </a:path>
            </a:pathLst>
          </a:custGeom>
          <a:ln w="3175">
            <a:solidFill>
              <a:srgbClr val="81793E"/>
            </a:solidFill>
          </a:ln>
        </p:spPr>
        <p:txBody>
          <a:bodyPr wrap="square" lIns="0" tIns="0" rIns="0" bIns="0" rtlCol="0"/>
          <a:lstStyle/>
          <a:p>
            <a:endParaRPr/>
          </a:p>
        </p:txBody>
      </p:sp>
      <p:sp>
        <p:nvSpPr>
          <p:cNvPr id="26" name="object 35"/>
          <p:cNvSpPr/>
          <p:nvPr/>
        </p:nvSpPr>
        <p:spPr>
          <a:xfrm>
            <a:off x="6421045" y="2876960"/>
            <a:ext cx="437515" cy="436245"/>
          </a:xfrm>
          <a:custGeom>
            <a:avLst/>
            <a:gdLst/>
            <a:ahLst/>
            <a:cxnLst/>
            <a:rect l="l" t="t" r="r" b="b"/>
            <a:pathLst>
              <a:path w="437514" h="436245">
                <a:moveTo>
                  <a:pt x="0" y="0"/>
                </a:moveTo>
                <a:lnTo>
                  <a:pt x="437388" y="0"/>
                </a:lnTo>
                <a:lnTo>
                  <a:pt x="437388" y="435863"/>
                </a:lnTo>
                <a:lnTo>
                  <a:pt x="0" y="435863"/>
                </a:lnTo>
                <a:lnTo>
                  <a:pt x="0" y="0"/>
                </a:lnTo>
                <a:close/>
              </a:path>
            </a:pathLst>
          </a:custGeom>
          <a:solidFill>
            <a:srgbClr val="E2DFCA"/>
          </a:solidFill>
        </p:spPr>
        <p:txBody>
          <a:bodyPr wrap="square" lIns="0" tIns="0" rIns="0" bIns="0" rtlCol="0"/>
          <a:lstStyle/>
          <a:p>
            <a:endParaRPr/>
          </a:p>
        </p:txBody>
      </p:sp>
      <p:sp>
        <p:nvSpPr>
          <p:cNvPr id="27" name="object 36"/>
          <p:cNvSpPr/>
          <p:nvPr/>
        </p:nvSpPr>
        <p:spPr>
          <a:xfrm>
            <a:off x="6421045" y="2989737"/>
            <a:ext cx="325120" cy="323215"/>
          </a:xfrm>
          <a:custGeom>
            <a:avLst/>
            <a:gdLst/>
            <a:ahLst/>
            <a:cxnLst/>
            <a:rect l="l" t="t" r="r" b="b"/>
            <a:pathLst>
              <a:path w="325120" h="323214">
                <a:moveTo>
                  <a:pt x="0" y="0"/>
                </a:moveTo>
                <a:lnTo>
                  <a:pt x="324612" y="0"/>
                </a:lnTo>
                <a:lnTo>
                  <a:pt x="324612" y="323088"/>
                </a:lnTo>
                <a:lnTo>
                  <a:pt x="0" y="323088"/>
                </a:lnTo>
                <a:lnTo>
                  <a:pt x="0" y="0"/>
                </a:lnTo>
                <a:close/>
              </a:path>
            </a:pathLst>
          </a:custGeom>
          <a:ln w="3175">
            <a:solidFill>
              <a:srgbClr val="81793E"/>
            </a:solidFill>
          </a:ln>
        </p:spPr>
        <p:txBody>
          <a:bodyPr wrap="square" lIns="0" tIns="0" rIns="0" bIns="0" rtlCol="0"/>
          <a:lstStyle/>
          <a:p>
            <a:endParaRPr/>
          </a:p>
        </p:txBody>
      </p:sp>
      <p:sp>
        <p:nvSpPr>
          <p:cNvPr id="28" name="object 37"/>
          <p:cNvSpPr/>
          <p:nvPr/>
        </p:nvSpPr>
        <p:spPr>
          <a:xfrm>
            <a:off x="5022013" y="4804820"/>
            <a:ext cx="524510" cy="521334"/>
          </a:xfrm>
          <a:custGeom>
            <a:avLst/>
            <a:gdLst/>
            <a:ahLst/>
            <a:cxnLst/>
            <a:rect l="l" t="t" r="r" b="b"/>
            <a:pathLst>
              <a:path w="524510" h="521335">
                <a:moveTo>
                  <a:pt x="0" y="0"/>
                </a:moveTo>
                <a:lnTo>
                  <a:pt x="524256" y="0"/>
                </a:lnTo>
                <a:lnTo>
                  <a:pt x="524256" y="521208"/>
                </a:lnTo>
                <a:lnTo>
                  <a:pt x="0" y="521208"/>
                </a:lnTo>
                <a:lnTo>
                  <a:pt x="0" y="0"/>
                </a:lnTo>
                <a:close/>
              </a:path>
            </a:pathLst>
          </a:custGeom>
          <a:solidFill>
            <a:srgbClr val="E2DFCA"/>
          </a:solidFill>
        </p:spPr>
        <p:txBody>
          <a:bodyPr wrap="square" lIns="0" tIns="0" rIns="0" bIns="0" rtlCol="0"/>
          <a:lstStyle/>
          <a:p>
            <a:endParaRPr/>
          </a:p>
        </p:txBody>
      </p:sp>
      <p:sp>
        <p:nvSpPr>
          <p:cNvPr id="29" name="object 38"/>
          <p:cNvSpPr/>
          <p:nvPr/>
        </p:nvSpPr>
        <p:spPr>
          <a:xfrm>
            <a:off x="5718481" y="4716428"/>
            <a:ext cx="607060" cy="609600"/>
          </a:xfrm>
          <a:custGeom>
            <a:avLst/>
            <a:gdLst/>
            <a:ahLst/>
            <a:cxnLst/>
            <a:rect l="l" t="t" r="r" b="b"/>
            <a:pathLst>
              <a:path w="607060" h="609600">
                <a:moveTo>
                  <a:pt x="0" y="0"/>
                </a:moveTo>
                <a:lnTo>
                  <a:pt x="606551" y="0"/>
                </a:lnTo>
                <a:lnTo>
                  <a:pt x="606551" y="609600"/>
                </a:lnTo>
                <a:lnTo>
                  <a:pt x="0" y="609600"/>
                </a:lnTo>
                <a:lnTo>
                  <a:pt x="0" y="0"/>
                </a:lnTo>
                <a:close/>
              </a:path>
            </a:pathLst>
          </a:custGeom>
          <a:solidFill>
            <a:srgbClr val="E2DFCA"/>
          </a:solidFill>
        </p:spPr>
        <p:txBody>
          <a:bodyPr wrap="square" lIns="0" tIns="0" rIns="0" bIns="0" rtlCol="0"/>
          <a:lstStyle/>
          <a:p>
            <a:endParaRPr/>
          </a:p>
        </p:txBody>
      </p:sp>
      <p:sp>
        <p:nvSpPr>
          <p:cNvPr id="30" name="object 39"/>
          <p:cNvSpPr/>
          <p:nvPr/>
        </p:nvSpPr>
        <p:spPr>
          <a:xfrm>
            <a:off x="5718481" y="5152293"/>
            <a:ext cx="169545" cy="173990"/>
          </a:xfrm>
          <a:custGeom>
            <a:avLst/>
            <a:gdLst/>
            <a:ahLst/>
            <a:cxnLst/>
            <a:rect l="l" t="t" r="r" b="b"/>
            <a:pathLst>
              <a:path w="169545" h="173989">
                <a:moveTo>
                  <a:pt x="0" y="0"/>
                </a:moveTo>
                <a:lnTo>
                  <a:pt x="169164" y="0"/>
                </a:lnTo>
                <a:lnTo>
                  <a:pt x="169164" y="173736"/>
                </a:lnTo>
                <a:lnTo>
                  <a:pt x="0" y="173736"/>
                </a:lnTo>
                <a:lnTo>
                  <a:pt x="0" y="0"/>
                </a:lnTo>
                <a:close/>
              </a:path>
            </a:pathLst>
          </a:custGeom>
          <a:ln w="3175">
            <a:solidFill>
              <a:srgbClr val="81793E"/>
            </a:solidFill>
          </a:ln>
        </p:spPr>
        <p:txBody>
          <a:bodyPr wrap="square" lIns="0" tIns="0" rIns="0" bIns="0" rtlCol="0"/>
          <a:lstStyle/>
          <a:p>
            <a:endParaRPr/>
          </a:p>
        </p:txBody>
      </p:sp>
      <p:sp>
        <p:nvSpPr>
          <p:cNvPr id="31" name="object 40"/>
          <p:cNvSpPr/>
          <p:nvPr/>
        </p:nvSpPr>
        <p:spPr>
          <a:xfrm>
            <a:off x="6497245" y="4498496"/>
            <a:ext cx="829310" cy="828040"/>
          </a:xfrm>
          <a:custGeom>
            <a:avLst/>
            <a:gdLst/>
            <a:ahLst/>
            <a:cxnLst/>
            <a:rect l="l" t="t" r="r" b="b"/>
            <a:pathLst>
              <a:path w="829309" h="828039">
                <a:moveTo>
                  <a:pt x="0" y="0"/>
                </a:moveTo>
                <a:lnTo>
                  <a:pt x="829056" y="0"/>
                </a:lnTo>
                <a:lnTo>
                  <a:pt x="829056" y="827531"/>
                </a:lnTo>
                <a:lnTo>
                  <a:pt x="0" y="827531"/>
                </a:lnTo>
                <a:lnTo>
                  <a:pt x="0" y="0"/>
                </a:lnTo>
                <a:close/>
              </a:path>
            </a:pathLst>
          </a:custGeom>
          <a:solidFill>
            <a:srgbClr val="E2DFCA"/>
          </a:solidFill>
        </p:spPr>
        <p:txBody>
          <a:bodyPr wrap="square" lIns="0" tIns="0" rIns="0" bIns="0" rtlCol="0"/>
          <a:lstStyle/>
          <a:p>
            <a:endParaRPr/>
          </a:p>
        </p:txBody>
      </p:sp>
      <p:sp>
        <p:nvSpPr>
          <p:cNvPr id="32" name="object 41"/>
          <p:cNvSpPr/>
          <p:nvPr/>
        </p:nvSpPr>
        <p:spPr>
          <a:xfrm>
            <a:off x="6497245" y="4765196"/>
            <a:ext cx="561340" cy="561340"/>
          </a:xfrm>
          <a:custGeom>
            <a:avLst/>
            <a:gdLst/>
            <a:ahLst/>
            <a:cxnLst/>
            <a:rect l="l" t="t" r="r" b="b"/>
            <a:pathLst>
              <a:path w="561340" h="561339">
                <a:moveTo>
                  <a:pt x="0" y="0"/>
                </a:moveTo>
                <a:lnTo>
                  <a:pt x="560832" y="0"/>
                </a:lnTo>
                <a:lnTo>
                  <a:pt x="560832" y="560832"/>
                </a:lnTo>
                <a:lnTo>
                  <a:pt x="0" y="560832"/>
                </a:lnTo>
                <a:lnTo>
                  <a:pt x="0" y="0"/>
                </a:lnTo>
                <a:close/>
              </a:path>
            </a:pathLst>
          </a:custGeom>
          <a:ln w="3175">
            <a:solidFill>
              <a:srgbClr val="81793E"/>
            </a:solidFill>
          </a:ln>
        </p:spPr>
        <p:txBody>
          <a:bodyPr wrap="square" lIns="0" tIns="0" rIns="0" bIns="0" rtlCol="0"/>
          <a:lstStyle/>
          <a:p>
            <a:endParaRPr/>
          </a:p>
        </p:txBody>
      </p:sp>
      <p:graphicFrame>
        <p:nvGraphicFramePr>
          <p:cNvPr id="33" name="object 42"/>
          <p:cNvGraphicFramePr>
            <a:graphicFrameLocks noGrp="1"/>
          </p:cNvGraphicFramePr>
          <p:nvPr/>
        </p:nvGraphicFramePr>
        <p:xfrm>
          <a:off x="1187624" y="1340768"/>
          <a:ext cx="6291260" cy="4283959"/>
        </p:xfrm>
        <a:graphic>
          <a:graphicData uri="http://schemas.openxmlformats.org/drawingml/2006/table">
            <a:tbl>
              <a:tblPr firstRow="1" bandRow="1">
                <a:tableStyleId>{2D5ABB26-0587-4C30-8999-92F81FD0307C}</a:tableStyleId>
              </a:tblPr>
              <a:tblGrid>
                <a:gridCol w="1103825">
                  <a:extLst>
                    <a:ext uri="{9D8B030D-6E8A-4147-A177-3AD203B41FA5}">
                      <a16:colId xmlns:a16="http://schemas.microsoft.com/office/drawing/2014/main" val="20000"/>
                    </a:ext>
                  </a:extLst>
                </a:gridCol>
                <a:gridCol w="145811">
                  <a:extLst>
                    <a:ext uri="{9D8B030D-6E8A-4147-A177-3AD203B41FA5}">
                      <a16:colId xmlns:a16="http://schemas.microsoft.com/office/drawing/2014/main" val="20001"/>
                    </a:ext>
                  </a:extLst>
                </a:gridCol>
                <a:gridCol w="650506">
                  <a:extLst>
                    <a:ext uri="{9D8B030D-6E8A-4147-A177-3AD203B41FA5}">
                      <a16:colId xmlns:a16="http://schemas.microsoft.com/office/drawing/2014/main" val="20002"/>
                    </a:ext>
                  </a:extLst>
                </a:gridCol>
                <a:gridCol w="623011">
                  <a:extLst>
                    <a:ext uri="{9D8B030D-6E8A-4147-A177-3AD203B41FA5}">
                      <a16:colId xmlns:a16="http://schemas.microsoft.com/office/drawing/2014/main" val="20003"/>
                    </a:ext>
                  </a:extLst>
                </a:gridCol>
                <a:gridCol w="963762">
                  <a:extLst>
                    <a:ext uri="{9D8B030D-6E8A-4147-A177-3AD203B41FA5}">
                      <a16:colId xmlns:a16="http://schemas.microsoft.com/office/drawing/2014/main" val="20004"/>
                    </a:ext>
                  </a:extLst>
                </a:gridCol>
                <a:gridCol w="1752291">
                  <a:extLst>
                    <a:ext uri="{9D8B030D-6E8A-4147-A177-3AD203B41FA5}">
                      <a16:colId xmlns:a16="http://schemas.microsoft.com/office/drawing/2014/main" val="20005"/>
                    </a:ext>
                  </a:extLst>
                </a:gridCol>
                <a:gridCol w="1052054">
                  <a:extLst>
                    <a:ext uri="{9D8B030D-6E8A-4147-A177-3AD203B41FA5}">
                      <a16:colId xmlns:a16="http://schemas.microsoft.com/office/drawing/2014/main" val="20006"/>
                    </a:ext>
                  </a:extLst>
                </a:gridCol>
              </a:tblGrid>
              <a:tr h="762033">
                <a:tc rowSpan="3">
                  <a:txBody>
                    <a:bodyPr/>
                    <a:lstStyle/>
                    <a:p>
                      <a:pPr>
                        <a:lnSpc>
                          <a:spcPct val="100000"/>
                        </a:lnSpc>
                        <a:spcBef>
                          <a:spcPts val="5"/>
                        </a:spcBef>
                      </a:pPr>
                      <a:endParaRPr sz="750" dirty="0">
                        <a:latin typeface="Times New Roman"/>
                        <a:cs typeface="Times New Roman"/>
                      </a:endParaRPr>
                    </a:p>
                    <a:p>
                      <a:pPr>
                        <a:lnSpc>
                          <a:spcPct val="100000"/>
                        </a:lnSpc>
                      </a:pPr>
                      <a:r>
                        <a:rPr sz="900" b="1" spc="-5" dirty="0">
                          <a:latin typeface="Arial"/>
                          <a:cs typeface="Arial"/>
                        </a:rPr>
                        <a:t>Oil</a:t>
                      </a:r>
                      <a:r>
                        <a:rPr sz="900" b="1" spc="-90" dirty="0">
                          <a:latin typeface="Arial"/>
                          <a:cs typeface="Arial"/>
                        </a:rPr>
                        <a:t> </a:t>
                      </a:r>
                      <a:r>
                        <a:rPr sz="900" b="1" dirty="0">
                          <a:latin typeface="Arial"/>
                          <a:cs typeface="Arial"/>
                        </a:rPr>
                        <a:t>demand</a:t>
                      </a:r>
                      <a:endParaRPr sz="900" dirty="0">
                        <a:latin typeface="Arial"/>
                        <a:cs typeface="Arial"/>
                      </a:endParaRPr>
                    </a:p>
                    <a:p>
                      <a:pPr>
                        <a:lnSpc>
                          <a:spcPct val="100000"/>
                        </a:lnSpc>
                      </a:pPr>
                      <a:r>
                        <a:rPr sz="900" spc="-5" dirty="0">
                          <a:solidFill>
                            <a:srgbClr val="808080"/>
                          </a:solidFill>
                          <a:latin typeface="Arial"/>
                          <a:cs typeface="Arial"/>
                        </a:rPr>
                        <a:t>Billion</a:t>
                      </a:r>
                      <a:r>
                        <a:rPr sz="900" spc="-90" dirty="0">
                          <a:solidFill>
                            <a:srgbClr val="808080"/>
                          </a:solidFill>
                          <a:latin typeface="Arial"/>
                          <a:cs typeface="Arial"/>
                        </a:rPr>
                        <a:t> </a:t>
                      </a:r>
                      <a:r>
                        <a:rPr sz="900" dirty="0">
                          <a:solidFill>
                            <a:srgbClr val="808080"/>
                          </a:solidFill>
                          <a:latin typeface="Arial"/>
                          <a:cs typeface="Arial"/>
                        </a:rPr>
                        <a:t>barrels</a:t>
                      </a:r>
                      <a:endParaRPr sz="900" dirty="0">
                        <a:latin typeface="Arial"/>
                        <a:cs typeface="Arial"/>
                      </a:endParaRPr>
                    </a:p>
                    <a:p>
                      <a:pPr>
                        <a:lnSpc>
                          <a:spcPct val="100000"/>
                        </a:lnSpc>
                        <a:spcBef>
                          <a:spcPts val="25"/>
                        </a:spcBef>
                      </a:pPr>
                      <a:endParaRPr sz="1200" dirty="0">
                        <a:latin typeface="Times New Roman"/>
                        <a:cs typeface="Times New Roman"/>
                      </a:endParaRPr>
                    </a:p>
                    <a:p>
                      <a:pPr marR="23495" algn="ctr">
                        <a:lnSpc>
                          <a:spcPct val="100000"/>
                        </a:lnSpc>
                      </a:pPr>
                      <a:r>
                        <a:rPr sz="900" dirty="0">
                          <a:latin typeface="Arial"/>
                          <a:cs typeface="Arial"/>
                        </a:rPr>
                        <a:t>1975</a:t>
                      </a:r>
                    </a:p>
                    <a:p>
                      <a:pPr>
                        <a:lnSpc>
                          <a:spcPct val="100000"/>
                        </a:lnSpc>
                      </a:pPr>
                      <a:endParaRPr sz="900" dirty="0">
                        <a:latin typeface="Times New Roman"/>
                        <a:cs typeface="Times New Roman"/>
                      </a:endParaRPr>
                    </a:p>
                    <a:p>
                      <a:pPr>
                        <a:lnSpc>
                          <a:spcPct val="100000"/>
                        </a:lnSpc>
                        <a:spcBef>
                          <a:spcPts val="45"/>
                        </a:spcBef>
                      </a:pPr>
                      <a:endParaRPr sz="950" dirty="0">
                        <a:latin typeface="Times New Roman"/>
                        <a:cs typeface="Times New Roman"/>
                      </a:endParaRPr>
                    </a:p>
                    <a:p>
                      <a:pPr marR="25400" algn="ctr">
                        <a:lnSpc>
                          <a:spcPct val="100000"/>
                        </a:lnSpc>
                      </a:pPr>
                      <a:r>
                        <a:rPr sz="900" dirty="0">
                          <a:latin typeface="Arial"/>
                          <a:cs typeface="Arial"/>
                        </a:rPr>
                        <a:t>20</a:t>
                      </a:r>
                    </a:p>
                  </a:txBody>
                  <a:tcPr marL="0" marR="0" marT="0" marB="0">
                    <a:lnT w="9144">
                      <a:solidFill>
                        <a:srgbClr val="B1B1B1"/>
                      </a:solidFill>
                      <a:prstDash val="solid"/>
                    </a:lnT>
                    <a:lnB w="9144">
                      <a:solidFill>
                        <a:srgbClr val="B1B1B1"/>
                      </a:solidFill>
                      <a:prstDash val="solid"/>
                    </a:lnB>
                  </a:tcPr>
                </a:tc>
                <a:tc>
                  <a:txBody>
                    <a:bodyPr/>
                    <a:lstStyle/>
                    <a:p>
                      <a:endParaRPr sz="900">
                        <a:latin typeface="Arial"/>
                        <a:cs typeface="Arial"/>
                      </a:endParaRPr>
                    </a:p>
                  </a:txBody>
                  <a:tcPr marL="0" marR="0" marT="0" marB="0">
                    <a:lnT w="9144">
                      <a:solidFill>
                        <a:srgbClr val="B1B1B1"/>
                      </a:solidFill>
                      <a:prstDash val="solid"/>
                    </a:lnT>
                  </a:tcPr>
                </a:tc>
                <a:tc>
                  <a:txBody>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5"/>
                        </a:spcBef>
                      </a:pPr>
                      <a:endParaRPr sz="1150">
                        <a:latin typeface="Times New Roman"/>
                        <a:cs typeface="Times New Roman"/>
                      </a:endParaRPr>
                    </a:p>
                    <a:p>
                      <a:pPr marL="190500">
                        <a:lnSpc>
                          <a:spcPct val="100000"/>
                        </a:lnSpc>
                        <a:spcBef>
                          <a:spcPts val="5"/>
                        </a:spcBef>
                      </a:pPr>
                      <a:r>
                        <a:rPr sz="900" dirty="0">
                          <a:latin typeface="Arial"/>
                          <a:cs typeface="Arial"/>
                        </a:rPr>
                        <a:t>1995</a:t>
                      </a:r>
                      <a:endParaRPr sz="900">
                        <a:latin typeface="Arial"/>
                        <a:cs typeface="Arial"/>
                      </a:endParaRPr>
                    </a:p>
                  </a:txBody>
                  <a:tcPr marL="0" marR="0" marT="0" marB="0">
                    <a:lnT w="9144">
                      <a:solidFill>
                        <a:srgbClr val="B1B1B1"/>
                      </a:solidFill>
                      <a:prstDash val="solid"/>
                    </a:lnT>
                  </a:tcPr>
                </a:tc>
                <a:tc>
                  <a:txBody>
                    <a:bodyPr/>
                    <a:lstStyle/>
                    <a:p>
                      <a:endParaRPr sz="900">
                        <a:latin typeface="Arial"/>
                        <a:cs typeface="Arial"/>
                      </a:endParaRPr>
                    </a:p>
                  </a:txBody>
                  <a:tcPr marL="0" marR="0" marT="0" marB="0">
                    <a:lnT w="9144">
                      <a:solidFill>
                        <a:srgbClr val="B1B1B1"/>
                      </a:solidFill>
                      <a:prstDash val="solid"/>
                    </a:lnT>
                  </a:tcPr>
                </a:tc>
                <a:tc>
                  <a:txBody>
                    <a:bodyPr/>
                    <a:lstStyle/>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spcBef>
                          <a:spcPts val="5"/>
                        </a:spcBef>
                      </a:pPr>
                      <a:endParaRPr sz="1150" dirty="0">
                        <a:latin typeface="Times New Roman"/>
                        <a:cs typeface="Times New Roman"/>
                      </a:endParaRPr>
                    </a:p>
                    <a:p>
                      <a:pPr marL="32384">
                        <a:lnSpc>
                          <a:spcPct val="100000"/>
                        </a:lnSpc>
                        <a:spcBef>
                          <a:spcPts val="5"/>
                        </a:spcBef>
                      </a:pPr>
                      <a:r>
                        <a:rPr sz="900" dirty="0">
                          <a:latin typeface="Arial"/>
                          <a:cs typeface="Arial"/>
                        </a:rPr>
                        <a:t>2014</a:t>
                      </a:r>
                    </a:p>
                  </a:txBody>
                  <a:tcPr marL="0" marR="0" marT="0" marB="0">
                    <a:lnR w="9144">
                      <a:solidFill>
                        <a:srgbClr val="B1B1B1"/>
                      </a:solidFill>
                      <a:prstDash val="solid"/>
                    </a:lnR>
                    <a:lnT w="9144">
                      <a:solidFill>
                        <a:srgbClr val="B1B1B1"/>
                      </a:solidFill>
                      <a:prstDash val="solid"/>
                    </a:lnT>
                  </a:tcPr>
                </a:tc>
                <a:tc rowSpan="3" gridSpan="2">
                  <a:txBody>
                    <a:bodyPr/>
                    <a:lstStyle/>
                    <a:p>
                      <a:pPr>
                        <a:lnSpc>
                          <a:spcPct val="100000"/>
                        </a:lnSpc>
                        <a:spcBef>
                          <a:spcPts val="5"/>
                        </a:spcBef>
                      </a:pPr>
                      <a:endParaRPr sz="750" dirty="0">
                        <a:latin typeface="Times New Roman"/>
                        <a:cs typeface="Times New Roman"/>
                      </a:endParaRPr>
                    </a:p>
                    <a:p>
                      <a:pPr marL="174625">
                        <a:lnSpc>
                          <a:spcPct val="100000"/>
                        </a:lnSpc>
                      </a:pPr>
                      <a:r>
                        <a:rPr sz="900" b="1" spc="-5" dirty="0">
                          <a:latin typeface="Arial"/>
                          <a:cs typeface="Arial"/>
                        </a:rPr>
                        <a:t>Coal</a:t>
                      </a:r>
                      <a:r>
                        <a:rPr sz="900" b="1" spc="-95" dirty="0">
                          <a:latin typeface="Arial"/>
                          <a:cs typeface="Arial"/>
                        </a:rPr>
                        <a:t> </a:t>
                      </a:r>
                      <a:r>
                        <a:rPr sz="900" b="1" dirty="0">
                          <a:latin typeface="Arial"/>
                          <a:cs typeface="Arial"/>
                        </a:rPr>
                        <a:t>demand</a:t>
                      </a:r>
                      <a:endParaRPr sz="900" dirty="0">
                        <a:latin typeface="Arial"/>
                        <a:cs typeface="Arial"/>
                      </a:endParaRPr>
                    </a:p>
                    <a:p>
                      <a:pPr marR="764540" algn="r">
                        <a:lnSpc>
                          <a:spcPct val="100000"/>
                        </a:lnSpc>
                      </a:pPr>
                      <a:r>
                        <a:rPr sz="900" spc="-5" dirty="0">
                          <a:solidFill>
                            <a:srgbClr val="808080"/>
                          </a:solidFill>
                          <a:latin typeface="Arial"/>
                          <a:cs typeface="Arial"/>
                        </a:rPr>
                        <a:t>Billion </a:t>
                      </a:r>
                      <a:r>
                        <a:rPr sz="900" dirty="0">
                          <a:solidFill>
                            <a:srgbClr val="808080"/>
                          </a:solidFill>
                          <a:latin typeface="Arial"/>
                          <a:cs typeface="Arial"/>
                        </a:rPr>
                        <a:t>metric tonnes of oil</a:t>
                      </a:r>
                      <a:r>
                        <a:rPr sz="900" spc="-100" dirty="0">
                          <a:solidFill>
                            <a:srgbClr val="808080"/>
                          </a:solidFill>
                          <a:latin typeface="Arial"/>
                          <a:cs typeface="Arial"/>
                        </a:rPr>
                        <a:t> </a:t>
                      </a:r>
                      <a:r>
                        <a:rPr sz="900" spc="-5" dirty="0">
                          <a:solidFill>
                            <a:srgbClr val="808080"/>
                          </a:solidFill>
                          <a:latin typeface="Arial"/>
                          <a:cs typeface="Arial"/>
                        </a:rPr>
                        <a:t>equivalent</a:t>
                      </a:r>
                      <a:endParaRPr sz="900" dirty="0">
                        <a:latin typeface="Arial"/>
                        <a:cs typeface="Arial"/>
                      </a:endParaRPr>
                    </a:p>
                    <a:p>
                      <a:pPr>
                        <a:lnSpc>
                          <a:spcPct val="100000"/>
                        </a:lnSpc>
                        <a:spcBef>
                          <a:spcPts val="25"/>
                        </a:spcBef>
                      </a:pPr>
                      <a:endParaRPr sz="1200" dirty="0">
                        <a:latin typeface="Times New Roman"/>
                        <a:cs typeface="Times New Roman"/>
                      </a:endParaRPr>
                    </a:p>
                    <a:p>
                      <a:pPr marR="707390" algn="r">
                        <a:lnSpc>
                          <a:spcPct val="100000"/>
                        </a:lnSpc>
                        <a:tabLst>
                          <a:tab pos="488315" algn="l"/>
                          <a:tab pos="1037590" algn="l"/>
                        </a:tabLst>
                      </a:pPr>
                      <a:r>
                        <a:rPr sz="900" dirty="0">
                          <a:latin typeface="Arial"/>
                          <a:cs typeface="Arial"/>
                        </a:rPr>
                        <a:t>1975	1995	2014</a:t>
                      </a: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marR="755650" algn="r">
                        <a:lnSpc>
                          <a:spcPts val="1075"/>
                        </a:lnSpc>
                        <a:spcBef>
                          <a:spcPts val="715"/>
                        </a:spcBef>
                      </a:pPr>
                      <a:r>
                        <a:rPr sz="900" dirty="0">
                          <a:latin typeface="Arial"/>
                          <a:cs typeface="Arial"/>
                        </a:rPr>
                        <a:t>6.1</a:t>
                      </a:r>
                    </a:p>
                    <a:p>
                      <a:pPr marL="837565">
                        <a:lnSpc>
                          <a:spcPts val="1075"/>
                        </a:lnSpc>
                        <a:tabLst>
                          <a:tab pos="1326515" algn="l"/>
                        </a:tabLst>
                      </a:pPr>
                      <a:r>
                        <a:rPr sz="1350" baseline="-21604" dirty="0">
                          <a:latin typeface="Arial"/>
                          <a:cs typeface="Arial"/>
                        </a:rPr>
                        <a:t>2.3	</a:t>
                      </a:r>
                      <a:r>
                        <a:rPr sz="900" dirty="0">
                          <a:latin typeface="Arial"/>
                          <a:cs typeface="Arial"/>
                        </a:rPr>
                        <a:t>3.0</a:t>
                      </a:r>
                    </a:p>
                    <a:p>
                      <a:pPr>
                        <a:lnSpc>
                          <a:spcPct val="100000"/>
                        </a:lnSpc>
                      </a:pPr>
                      <a:endParaRPr sz="950" dirty="0">
                        <a:latin typeface="Times New Roman"/>
                        <a:cs typeface="Times New Roman"/>
                      </a:endParaRPr>
                    </a:p>
                    <a:p>
                      <a:pPr marR="812800" algn="r">
                        <a:lnSpc>
                          <a:spcPct val="100000"/>
                        </a:lnSpc>
                        <a:spcBef>
                          <a:spcPts val="5"/>
                        </a:spcBef>
                        <a:tabLst>
                          <a:tab pos="552450" algn="l"/>
                        </a:tabLst>
                      </a:pPr>
                      <a:r>
                        <a:rPr sz="1350" baseline="-33950" dirty="0">
                          <a:solidFill>
                            <a:srgbClr val="81793E"/>
                          </a:solidFill>
                          <a:latin typeface="Arial"/>
                          <a:cs typeface="Arial"/>
                        </a:rPr>
                        <a:t>1.1	</a:t>
                      </a:r>
                      <a:r>
                        <a:rPr sz="900" dirty="0">
                          <a:solidFill>
                            <a:srgbClr val="81793E"/>
                          </a:solidFill>
                          <a:latin typeface="Arial"/>
                          <a:cs typeface="Arial"/>
                        </a:rPr>
                        <a:t>3.3</a:t>
                      </a:r>
                      <a:endParaRPr sz="900" dirty="0">
                        <a:latin typeface="Arial"/>
                        <a:cs typeface="Arial"/>
                      </a:endParaRPr>
                    </a:p>
                  </a:txBody>
                  <a:tcPr marL="0" marR="0" marT="0" marB="0">
                    <a:lnL w="9144">
                      <a:solidFill>
                        <a:srgbClr val="B1B1B1"/>
                      </a:solidFill>
                      <a:prstDash val="solid"/>
                    </a:lnL>
                    <a:lnT w="9144">
                      <a:solidFill>
                        <a:srgbClr val="B1B1B1"/>
                      </a:solidFill>
                      <a:prstDash val="solid"/>
                    </a:lnT>
                    <a:lnB w="9144">
                      <a:solidFill>
                        <a:srgbClr val="B1B1B1"/>
                      </a:solidFill>
                      <a:prstDash val="solid"/>
                    </a:lnB>
                  </a:tcPr>
                </a:tc>
                <a:tc rowSpan="3" hMerge="1">
                  <a:txBody>
                    <a:bodyPr/>
                    <a:lstStyle/>
                    <a:p>
                      <a:endParaRPr/>
                    </a:p>
                  </a:txBody>
                  <a:tcPr marL="0" marR="0" marT="0" marB="0"/>
                </a:tc>
                <a:extLst>
                  <a:ext uri="{0D108BD9-81ED-4DB2-BD59-A6C34878D82A}">
                    <a16:rowId xmlns:a16="http://schemas.microsoft.com/office/drawing/2014/main" val="10000"/>
                  </a:ext>
                </a:extLst>
              </a:tr>
              <a:tr h="600119">
                <a:tc vMerge="1">
                  <a:txBody>
                    <a:bodyPr/>
                    <a:lstStyle/>
                    <a:p>
                      <a:endParaRPr/>
                    </a:p>
                  </a:txBody>
                  <a:tcPr marL="0" marR="0" marT="0" marB="0">
                    <a:lnT w="9144">
                      <a:solidFill>
                        <a:srgbClr val="B1B1B1"/>
                      </a:solidFill>
                      <a:prstDash val="solid"/>
                    </a:lnT>
                    <a:lnB w="9144">
                      <a:solidFill>
                        <a:srgbClr val="B1B1B1"/>
                      </a:solidFill>
                      <a:prstDash val="solid"/>
                    </a:lnB>
                  </a:tcPr>
                </a:tc>
                <a:tc>
                  <a:txBody>
                    <a:bodyPr/>
                    <a:lstStyle/>
                    <a:p>
                      <a:endParaRPr sz="900">
                        <a:latin typeface="Arial"/>
                        <a:cs typeface="Arial"/>
                      </a:endParaRPr>
                    </a:p>
                  </a:txBody>
                  <a:tcPr marL="0" marR="0" marT="0" marB="0"/>
                </a:tc>
                <a:tc>
                  <a:txBody>
                    <a:bodyPr/>
                    <a:lstStyle/>
                    <a:p>
                      <a:pPr marR="7620" algn="ctr">
                        <a:lnSpc>
                          <a:spcPct val="100000"/>
                        </a:lnSpc>
                        <a:spcBef>
                          <a:spcPts val="670"/>
                        </a:spcBef>
                      </a:pPr>
                      <a:r>
                        <a:rPr sz="900" dirty="0">
                          <a:latin typeface="Arial"/>
                          <a:cs typeface="Arial"/>
                        </a:rPr>
                        <a:t>25</a:t>
                      </a:r>
                      <a:endParaRPr sz="900">
                        <a:latin typeface="Arial"/>
                        <a:cs typeface="Arial"/>
                      </a:endParaRPr>
                    </a:p>
                  </a:txBody>
                  <a:tcPr marL="0" marR="0" marT="0" marB="0"/>
                </a:tc>
                <a:tc>
                  <a:txBody>
                    <a:bodyPr/>
                    <a:lstStyle/>
                    <a:p>
                      <a:endParaRPr sz="900" dirty="0">
                        <a:latin typeface="Arial"/>
                        <a:cs typeface="Arial"/>
                      </a:endParaRPr>
                    </a:p>
                  </a:txBody>
                  <a:tcPr marL="0" marR="0" marT="0" marB="0"/>
                </a:tc>
                <a:tc>
                  <a:txBody>
                    <a:bodyPr/>
                    <a:lstStyle/>
                    <a:p>
                      <a:pPr marL="95250">
                        <a:lnSpc>
                          <a:spcPct val="100000"/>
                        </a:lnSpc>
                        <a:spcBef>
                          <a:spcPts val="285"/>
                        </a:spcBef>
                      </a:pPr>
                      <a:r>
                        <a:rPr sz="900" dirty="0">
                          <a:latin typeface="Arial"/>
                          <a:cs typeface="Arial"/>
                        </a:rPr>
                        <a:t>34</a:t>
                      </a:r>
                      <a:endParaRPr sz="900">
                        <a:latin typeface="Arial"/>
                        <a:cs typeface="Arial"/>
                      </a:endParaRPr>
                    </a:p>
                  </a:txBody>
                  <a:tcPr marL="0" marR="0" marT="0" marB="0">
                    <a:lnR w="9144">
                      <a:solidFill>
                        <a:srgbClr val="B1B1B1"/>
                      </a:solidFill>
                      <a:prstDash val="solid"/>
                    </a:lnR>
                  </a:tcPr>
                </a:tc>
                <a:tc gridSpan="2" vMerge="1">
                  <a:txBody>
                    <a:bodyPr/>
                    <a:lstStyle/>
                    <a:p>
                      <a:endParaRPr/>
                    </a:p>
                  </a:txBody>
                  <a:tcPr marL="0" marR="0" marT="0" marB="0">
                    <a:lnL w="9144">
                      <a:solidFill>
                        <a:srgbClr val="B1B1B1"/>
                      </a:solidFill>
                      <a:prstDash val="solid"/>
                    </a:lnL>
                    <a:lnT w="9144">
                      <a:solidFill>
                        <a:srgbClr val="B1B1B1"/>
                      </a:solidFill>
                      <a:prstDash val="solid"/>
                    </a:lnT>
                    <a:lnB w="9144">
                      <a:solidFill>
                        <a:srgbClr val="B1B1B1"/>
                      </a:solidFill>
                      <a:prstDash val="solid"/>
                    </a:lnB>
                  </a:tcPr>
                </a:tc>
                <a:tc hMerge="1" vMerge="1">
                  <a:txBody>
                    <a:bodyPr/>
                    <a:lstStyle/>
                    <a:p>
                      <a:endParaRPr/>
                    </a:p>
                  </a:txBody>
                  <a:tcPr marL="0" marR="0" marT="0" marB="0"/>
                </a:tc>
                <a:extLst>
                  <a:ext uri="{0D108BD9-81ED-4DB2-BD59-A6C34878D82A}">
                    <a16:rowId xmlns:a16="http://schemas.microsoft.com/office/drawing/2014/main" val="10001"/>
                  </a:ext>
                </a:extLst>
              </a:tr>
              <a:tr h="765350">
                <a:tc vMerge="1">
                  <a:txBody>
                    <a:bodyPr/>
                    <a:lstStyle/>
                    <a:p>
                      <a:endParaRPr/>
                    </a:p>
                  </a:txBody>
                  <a:tcPr marL="0" marR="0" marT="0" marB="0">
                    <a:lnT w="9144">
                      <a:solidFill>
                        <a:srgbClr val="B1B1B1"/>
                      </a:solidFill>
                      <a:prstDash val="solid"/>
                    </a:lnT>
                    <a:lnB w="9144">
                      <a:solidFill>
                        <a:srgbClr val="B1B1B1"/>
                      </a:solidFill>
                      <a:prstDash val="solid"/>
                    </a:lnB>
                  </a:tcPr>
                </a:tc>
                <a:tc>
                  <a:txBody>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10"/>
                        </a:spcBef>
                      </a:pPr>
                      <a:endParaRPr sz="1200">
                        <a:latin typeface="Times New Roman"/>
                        <a:cs typeface="Times New Roman"/>
                      </a:endParaRPr>
                    </a:p>
                    <a:p>
                      <a:pPr marL="60325">
                        <a:lnSpc>
                          <a:spcPct val="100000"/>
                        </a:lnSpc>
                      </a:pPr>
                      <a:r>
                        <a:rPr sz="900" dirty="0">
                          <a:solidFill>
                            <a:srgbClr val="81793E"/>
                          </a:solidFill>
                          <a:latin typeface="Arial"/>
                          <a:cs typeface="Arial"/>
                        </a:rPr>
                        <a:t>1</a:t>
                      </a:r>
                      <a:endParaRPr sz="900">
                        <a:latin typeface="Arial"/>
                        <a:cs typeface="Arial"/>
                      </a:endParaRPr>
                    </a:p>
                  </a:txBody>
                  <a:tcPr marL="0" marR="0" marT="0" marB="0">
                    <a:lnB w="9144">
                      <a:solidFill>
                        <a:srgbClr val="B1B1B1"/>
                      </a:solidFill>
                      <a:prstDash val="solid"/>
                    </a:lnB>
                  </a:tcPr>
                </a:tc>
                <a:tc>
                  <a:txBody>
                    <a:bodyPr/>
                    <a:lstStyle/>
                    <a:p>
                      <a:endParaRPr sz="900" dirty="0">
                        <a:latin typeface="Arial"/>
                        <a:cs typeface="Arial"/>
                      </a:endParaRPr>
                    </a:p>
                  </a:txBody>
                  <a:tcPr marL="0" marR="0" marT="0" marB="0">
                    <a:lnB w="9144">
                      <a:solidFill>
                        <a:srgbClr val="B1B1B1"/>
                      </a:solidFill>
                      <a:prstDash val="solid"/>
                    </a:lnB>
                  </a:tcPr>
                </a:tc>
                <a:tc>
                  <a:txBody>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marR="105410" algn="r">
                        <a:lnSpc>
                          <a:spcPct val="100000"/>
                        </a:lnSpc>
                        <a:spcBef>
                          <a:spcPts val="745"/>
                        </a:spcBef>
                      </a:pPr>
                      <a:r>
                        <a:rPr sz="900" dirty="0">
                          <a:solidFill>
                            <a:srgbClr val="81793E"/>
                          </a:solidFill>
                          <a:latin typeface="Arial"/>
                          <a:cs typeface="Arial"/>
                        </a:rPr>
                        <a:t>4</a:t>
                      </a:r>
                      <a:endParaRPr sz="900">
                        <a:latin typeface="Arial"/>
                        <a:cs typeface="Arial"/>
                      </a:endParaRPr>
                    </a:p>
                  </a:txBody>
                  <a:tcPr marL="0" marR="0" marT="0" marB="0">
                    <a:lnB w="9144">
                      <a:solidFill>
                        <a:srgbClr val="B1B1B1"/>
                      </a:solidFill>
                      <a:prstDash val="solid"/>
                    </a:lnB>
                  </a:tcPr>
                </a:tc>
                <a:tc>
                  <a:txBody>
                    <a:bodyPr/>
                    <a:lstStyle/>
                    <a:p>
                      <a:endParaRPr sz="900">
                        <a:latin typeface="Arial"/>
                        <a:cs typeface="Arial"/>
                      </a:endParaRPr>
                    </a:p>
                  </a:txBody>
                  <a:tcPr marL="0" marR="0" marT="0" marB="0">
                    <a:lnR w="9144">
                      <a:solidFill>
                        <a:srgbClr val="B1B1B1"/>
                      </a:solidFill>
                      <a:prstDash val="solid"/>
                    </a:lnR>
                    <a:lnB w="9144">
                      <a:solidFill>
                        <a:srgbClr val="B1B1B1"/>
                      </a:solidFill>
                      <a:prstDash val="solid"/>
                    </a:lnB>
                  </a:tcPr>
                </a:tc>
                <a:tc gridSpan="2" vMerge="1">
                  <a:txBody>
                    <a:bodyPr/>
                    <a:lstStyle/>
                    <a:p>
                      <a:endParaRPr/>
                    </a:p>
                  </a:txBody>
                  <a:tcPr marL="0" marR="0" marT="0" marB="0">
                    <a:lnL w="9144">
                      <a:solidFill>
                        <a:srgbClr val="B1B1B1"/>
                      </a:solidFill>
                      <a:prstDash val="solid"/>
                    </a:lnL>
                    <a:lnT w="9144">
                      <a:solidFill>
                        <a:srgbClr val="B1B1B1"/>
                      </a:solidFill>
                      <a:prstDash val="solid"/>
                    </a:lnT>
                    <a:lnB w="9144">
                      <a:solidFill>
                        <a:srgbClr val="B1B1B1"/>
                      </a:solidFill>
                      <a:prstDash val="solid"/>
                    </a:lnB>
                  </a:tcPr>
                </a:tc>
                <a:tc hMerge="1" vMerge="1">
                  <a:txBody>
                    <a:bodyPr/>
                    <a:lstStyle/>
                    <a:p>
                      <a:endParaRPr/>
                    </a:p>
                  </a:txBody>
                  <a:tcPr marL="0" marR="0" marT="0" marB="0"/>
                </a:tc>
                <a:extLst>
                  <a:ext uri="{0D108BD9-81ED-4DB2-BD59-A6C34878D82A}">
                    <a16:rowId xmlns:a16="http://schemas.microsoft.com/office/drawing/2014/main" val="10002"/>
                  </a:ext>
                </a:extLst>
              </a:tr>
              <a:tr h="777051">
                <a:tc rowSpan="5">
                  <a:txBody>
                    <a:bodyPr/>
                    <a:lstStyle/>
                    <a:p>
                      <a:pPr>
                        <a:lnSpc>
                          <a:spcPct val="100000"/>
                        </a:lnSpc>
                        <a:spcBef>
                          <a:spcPts val="30"/>
                        </a:spcBef>
                      </a:pPr>
                      <a:endParaRPr sz="800" dirty="0">
                        <a:latin typeface="Times New Roman"/>
                        <a:cs typeface="Times New Roman"/>
                      </a:endParaRPr>
                    </a:p>
                    <a:p>
                      <a:pPr>
                        <a:lnSpc>
                          <a:spcPct val="100000"/>
                        </a:lnSpc>
                      </a:pPr>
                      <a:r>
                        <a:rPr sz="900" b="1" spc="-5" dirty="0">
                          <a:latin typeface="Arial"/>
                          <a:cs typeface="Arial"/>
                        </a:rPr>
                        <a:t>Iron ore</a:t>
                      </a:r>
                      <a:r>
                        <a:rPr sz="900" b="1" spc="-75" dirty="0">
                          <a:latin typeface="Arial"/>
                          <a:cs typeface="Arial"/>
                        </a:rPr>
                        <a:t> </a:t>
                      </a:r>
                      <a:r>
                        <a:rPr sz="900" b="1" dirty="0">
                          <a:latin typeface="Arial"/>
                          <a:cs typeface="Arial"/>
                        </a:rPr>
                        <a:t>demand</a:t>
                      </a:r>
                      <a:endParaRPr sz="900" dirty="0">
                        <a:latin typeface="Arial"/>
                        <a:cs typeface="Arial"/>
                      </a:endParaRPr>
                    </a:p>
                    <a:p>
                      <a:pPr>
                        <a:lnSpc>
                          <a:spcPct val="100000"/>
                        </a:lnSpc>
                      </a:pPr>
                      <a:r>
                        <a:rPr sz="900" spc="-5" dirty="0">
                          <a:solidFill>
                            <a:srgbClr val="808080"/>
                          </a:solidFill>
                          <a:latin typeface="Arial"/>
                          <a:cs typeface="Arial"/>
                        </a:rPr>
                        <a:t>Million </a:t>
                      </a:r>
                      <a:r>
                        <a:rPr sz="900" dirty="0">
                          <a:solidFill>
                            <a:srgbClr val="808080"/>
                          </a:solidFill>
                          <a:latin typeface="Arial"/>
                          <a:cs typeface="Arial"/>
                        </a:rPr>
                        <a:t>metric</a:t>
                      </a:r>
                      <a:r>
                        <a:rPr sz="900" spc="-105" dirty="0">
                          <a:solidFill>
                            <a:srgbClr val="808080"/>
                          </a:solidFill>
                          <a:latin typeface="Arial"/>
                          <a:cs typeface="Arial"/>
                        </a:rPr>
                        <a:t> </a:t>
                      </a:r>
                      <a:r>
                        <a:rPr sz="900" dirty="0">
                          <a:solidFill>
                            <a:srgbClr val="808080"/>
                          </a:solidFill>
                          <a:latin typeface="Arial"/>
                          <a:cs typeface="Arial"/>
                        </a:rPr>
                        <a:t>tonnes</a:t>
                      </a:r>
                      <a:endParaRPr sz="900" dirty="0">
                        <a:latin typeface="Arial"/>
                        <a:cs typeface="Arial"/>
                      </a:endParaRPr>
                    </a:p>
                    <a:p>
                      <a:pPr>
                        <a:lnSpc>
                          <a:spcPct val="100000"/>
                        </a:lnSpc>
                        <a:spcBef>
                          <a:spcPts val="5"/>
                        </a:spcBef>
                      </a:pPr>
                      <a:endParaRPr sz="1300" dirty="0">
                        <a:latin typeface="Times New Roman"/>
                        <a:cs typeface="Times New Roman"/>
                      </a:endParaRPr>
                    </a:p>
                    <a:p>
                      <a:pPr marL="690880">
                        <a:lnSpc>
                          <a:spcPct val="100000"/>
                        </a:lnSpc>
                      </a:pPr>
                      <a:r>
                        <a:rPr sz="900" dirty="0">
                          <a:latin typeface="Arial"/>
                          <a:cs typeface="Arial"/>
                        </a:rPr>
                        <a:t>1975</a:t>
                      </a: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marL="721360">
                        <a:lnSpc>
                          <a:spcPct val="100000"/>
                        </a:lnSpc>
                        <a:spcBef>
                          <a:spcPts val="5"/>
                        </a:spcBef>
                      </a:pPr>
                      <a:r>
                        <a:rPr sz="900" dirty="0">
                          <a:latin typeface="Arial"/>
                          <a:cs typeface="Arial"/>
                        </a:rPr>
                        <a:t>888</a:t>
                      </a:r>
                    </a:p>
                  </a:txBody>
                  <a:tcPr marL="0" marR="0" marT="0" marB="0">
                    <a:lnT w="9144">
                      <a:solidFill>
                        <a:srgbClr val="B1B1B1"/>
                      </a:solidFill>
                      <a:prstDash val="solid"/>
                    </a:lnT>
                    <a:lnB w="9144">
                      <a:solidFill>
                        <a:srgbClr val="B1B1B1"/>
                      </a:solidFill>
                      <a:prstDash val="solid"/>
                    </a:lnB>
                  </a:tcPr>
                </a:tc>
                <a:tc rowSpan="5">
                  <a:txBody>
                    <a:bodyPr/>
                    <a:lstStyle/>
                    <a:p>
                      <a:endParaRPr sz="900">
                        <a:latin typeface="Arial"/>
                        <a:cs typeface="Arial"/>
                      </a:endParaRPr>
                    </a:p>
                  </a:txBody>
                  <a:tcPr marL="0" marR="0" marT="0" marB="0">
                    <a:lnT w="9144">
                      <a:solidFill>
                        <a:srgbClr val="B1B1B1"/>
                      </a:solidFill>
                      <a:prstDash val="solid"/>
                    </a:lnT>
                    <a:lnB w="9144">
                      <a:solidFill>
                        <a:srgbClr val="B1B1B1"/>
                      </a:solidFill>
                      <a:prstDash val="solid"/>
                    </a:lnB>
                  </a:tcPr>
                </a:tc>
                <a:tc>
                  <a:txBody>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15"/>
                        </a:spcBef>
                      </a:pPr>
                      <a:endParaRPr sz="1300">
                        <a:latin typeface="Times New Roman"/>
                        <a:cs typeface="Times New Roman"/>
                      </a:endParaRPr>
                    </a:p>
                    <a:p>
                      <a:pPr marL="135890">
                        <a:lnSpc>
                          <a:spcPct val="100000"/>
                        </a:lnSpc>
                      </a:pPr>
                      <a:r>
                        <a:rPr sz="900" dirty="0">
                          <a:latin typeface="Arial"/>
                          <a:cs typeface="Arial"/>
                        </a:rPr>
                        <a:t>1995</a:t>
                      </a:r>
                      <a:endParaRPr sz="900">
                        <a:latin typeface="Arial"/>
                        <a:cs typeface="Arial"/>
                      </a:endParaRPr>
                    </a:p>
                  </a:txBody>
                  <a:tcPr marL="0" marR="0" marT="0" marB="0">
                    <a:lnT w="9144">
                      <a:solidFill>
                        <a:srgbClr val="B1B1B1"/>
                      </a:solidFill>
                      <a:prstDash val="solid"/>
                    </a:lnT>
                  </a:tcPr>
                </a:tc>
                <a:tc>
                  <a:txBody>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15"/>
                        </a:spcBef>
                      </a:pPr>
                      <a:endParaRPr sz="1300">
                        <a:latin typeface="Times New Roman"/>
                        <a:cs typeface="Times New Roman"/>
                      </a:endParaRPr>
                    </a:p>
                    <a:p>
                      <a:pPr marR="40005" algn="r">
                        <a:lnSpc>
                          <a:spcPct val="100000"/>
                        </a:lnSpc>
                      </a:pPr>
                      <a:r>
                        <a:rPr sz="900" dirty="0">
                          <a:latin typeface="Arial"/>
                          <a:cs typeface="Arial"/>
                        </a:rPr>
                        <a:t>2015</a:t>
                      </a:r>
                      <a:endParaRPr sz="900">
                        <a:latin typeface="Arial"/>
                        <a:cs typeface="Arial"/>
                      </a:endParaRPr>
                    </a:p>
                  </a:txBody>
                  <a:tcPr marL="0" marR="0" marT="0" marB="0">
                    <a:lnT w="9144">
                      <a:solidFill>
                        <a:srgbClr val="B1B1B1"/>
                      </a:solidFill>
                      <a:prstDash val="solid"/>
                    </a:lnT>
                  </a:tcPr>
                </a:tc>
                <a:tc rowSpan="5">
                  <a:txBody>
                    <a:bodyPr/>
                    <a:lstStyle/>
                    <a:p>
                      <a:endParaRPr sz="900">
                        <a:latin typeface="Arial"/>
                        <a:cs typeface="Arial"/>
                      </a:endParaRPr>
                    </a:p>
                  </a:txBody>
                  <a:tcPr marL="0" marR="0" marT="0" marB="0">
                    <a:lnR w="9144">
                      <a:solidFill>
                        <a:srgbClr val="B1B1B1"/>
                      </a:solidFill>
                      <a:prstDash val="solid"/>
                    </a:lnR>
                    <a:lnT w="9144">
                      <a:solidFill>
                        <a:srgbClr val="B1B1B1"/>
                      </a:solidFill>
                      <a:prstDash val="solid"/>
                    </a:lnT>
                    <a:lnB w="9144">
                      <a:solidFill>
                        <a:srgbClr val="B1B1B1"/>
                      </a:solidFill>
                      <a:prstDash val="solid"/>
                    </a:lnB>
                  </a:tcPr>
                </a:tc>
                <a:tc rowSpan="5">
                  <a:txBody>
                    <a:bodyPr/>
                    <a:lstStyle/>
                    <a:p>
                      <a:pPr>
                        <a:lnSpc>
                          <a:spcPct val="100000"/>
                        </a:lnSpc>
                        <a:spcBef>
                          <a:spcPts val="30"/>
                        </a:spcBef>
                      </a:pPr>
                      <a:endParaRPr sz="800" dirty="0">
                        <a:latin typeface="Times New Roman"/>
                        <a:cs typeface="Times New Roman"/>
                      </a:endParaRPr>
                    </a:p>
                    <a:p>
                      <a:pPr marL="174625">
                        <a:lnSpc>
                          <a:spcPct val="100000"/>
                        </a:lnSpc>
                      </a:pPr>
                      <a:r>
                        <a:rPr sz="900" b="1" spc="-5" dirty="0">
                          <a:latin typeface="Arial"/>
                          <a:cs typeface="Arial"/>
                        </a:rPr>
                        <a:t>Copper</a:t>
                      </a:r>
                      <a:r>
                        <a:rPr sz="900" b="1" spc="-90" dirty="0">
                          <a:latin typeface="Arial"/>
                          <a:cs typeface="Arial"/>
                        </a:rPr>
                        <a:t> </a:t>
                      </a:r>
                      <a:r>
                        <a:rPr sz="900" b="1" dirty="0">
                          <a:latin typeface="Arial"/>
                          <a:cs typeface="Arial"/>
                        </a:rPr>
                        <a:t>demand</a:t>
                      </a:r>
                      <a:endParaRPr sz="900" dirty="0">
                        <a:latin typeface="Arial"/>
                        <a:cs typeface="Arial"/>
                      </a:endParaRPr>
                    </a:p>
                    <a:p>
                      <a:pPr marL="174625">
                        <a:lnSpc>
                          <a:spcPct val="100000"/>
                        </a:lnSpc>
                      </a:pPr>
                      <a:r>
                        <a:rPr sz="900" spc="-5" dirty="0">
                          <a:solidFill>
                            <a:srgbClr val="808080"/>
                          </a:solidFill>
                          <a:latin typeface="Arial"/>
                          <a:cs typeface="Arial"/>
                        </a:rPr>
                        <a:t>Million </a:t>
                      </a:r>
                      <a:r>
                        <a:rPr sz="900" dirty="0">
                          <a:solidFill>
                            <a:srgbClr val="808080"/>
                          </a:solidFill>
                          <a:latin typeface="Arial"/>
                          <a:cs typeface="Arial"/>
                        </a:rPr>
                        <a:t>metric</a:t>
                      </a:r>
                      <a:r>
                        <a:rPr sz="900" spc="-105" dirty="0">
                          <a:solidFill>
                            <a:srgbClr val="808080"/>
                          </a:solidFill>
                          <a:latin typeface="Arial"/>
                          <a:cs typeface="Arial"/>
                        </a:rPr>
                        <a:t> </a:t>
                      </a:r>
                      <a:r>
                        <a:rPr sz="900" dirty="0">
                          <a:solidFill>
                            <a:srgbClr val="808080"/>
                          </a:solidFill>
                          <a:latin typeface="Arial"/>
                          <a:cs typeface="Arial"/>
                        </a:rPr>
                        <a:t>tonnes</a:t>
                      </a:r>
                      <a:endParaRPr sz="900" dirty="0">
                        <a:latin typeface="Arial"/>
                        <a:cs typeface="Arial"/>
                      </a:endParaRPr>
                    </a:p>
                    <a:p>
                      <a:pPr>
                        <a:lnSpc>
                          <a:spcPct val="100000"/>
                        </a:lnSpc>
                        <a:spcBef>
                          <a:spcPts val="5"/>
                        </a:spcBef>
                      </a:pPr>
                      <a:endParaRPr sz="1300" dirty="0">
                        <a:latin typeface="Times New Roman"/>
                        <a:cs typeface="Times New Roman"/>
                      </a:endParaRPr>
                    </a:p>
                    <a:p>
                      <a:pPr marL="472440">
                        <a:lnSpc>
                          <a:spcPct val="100000"/>
                        </a:lnSpc>
                        <a:tabLst>
                          <a:tab pos="1209675" algn="l"/>
                        </a:tabLst>
                      </a:pPr>
                      <a:r>
                        <a:rPr sz="900" dirty="0">
                          <a:latin typeface="Arial"/>
                          <a:cs typeface="Arial"/>
                        </a:rPr>
                        <a:t>1950	1995</a:t>
                      </a:r>
                    </a:p>
                    <a:p>
                      <a:pPr>
                        <a:lnSpc>
                          <a:spcPct val="100000"/>
                        </a:lnSpc>
                      </a:pPr>
                      <a:endParaRPr sz="900" dirty="0">
                        <a:latin typeface="Times New Roman"/>
                        <a:cs typeface="Times New Roman"/>
                      </a:endParaRPr>
                    </a:p>
                    <a:p>
                      <a:pPr>
                        <a:lnSpc>
                          <a:spcPct val="100000"/>
                        </a:lnSpc>
                        <a:spcBef>
                          <a:spcPts val="20"/>
                        </a:spcBef>
                      </a:pPr>
                      <a:endParaRPr sz="1200" dirty="0">
                        <a:latin typeface="Times New Roman"/>
                        <a:cs typeface="Times New Roman"/>
                      </a:endParaRPr>
                    </a:p>
                    <a:p>
                      <a:pPr marR="339090" algn="r">
                        <a:lnSpc>
                          <a:spcPts val="850"/>
                        </a:lnSpc>
                      </a:pPr>
                      <a:r>
                        <a:rPr sz="900" dirty="0">
                          <a:latin typeface="Arial"/>
                          <a:cs typeface="Arial"/>
                        </a:rPr>
                        <a:t>12</a:t>
                      </a:r>
                    </a:p>
                    <a:p>
                      <a:pPr marR="541020" algn="ctr">
                        <a:lnSpc>
                          <a:spcPts val="850"/>
                        </a:lnSpc>
                      </a:pPr>
                      <a:r>
                        <a:rPr sz="900" dirty="0">
                          <a:latin typeface="Arial"/>
                          <a:cs typeface="Arial"/>
                        </a:rPr>
                        <a:t>9</a:t>
                      </a: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spcBef>
                          <a:spcPts val="25"/>
                        </a:spcBef>
                      </a:pPr>
                      <a:endParaRPr sz="1200" dirty="0">
                        <a:latin typeface="Times New Roman"/>
                        <a:cs typeface="Times New Roman"/>
                      </a:endParaRPr>
                    </a:p>
                    <a:p>
                      <a:pPr marL="488315" algn="ctr">
                        <a:lnSpc>
                          <a:spcPct val="100000"/>
                        </a:lnSpc>
                      </a:pPr>
                      <a:r>
                        <a:rPr sz="900" dirty="0">
                          <a:solidFill>
                            <a:srgbClr val="81793E"/>
                          </a:solidFill>
                          <a:latin typeface="Arial"/>
                          <a:cs typeface="Arial"/>
                        </a:rPr>
                        <a:t>1</a:t>
                      </a:r>
                      <a:endParaRPr sz="900" dirty="0">
                        <a:latin typeface="Arial"/>
                        <a:cs typeface="Arial"/>
                      </a:endParaRPr>
                    </a:p>
                  </a:txBody>
                  <a:tcPr marL="0" marR="0" marT="0" marB="0">
                    <a:lnL w="9144">
                      <a:solidFill>
                        <a:srgbClr val="B1B1B1"/>
                      </a:solidFill>
                      <a:prstDash val="solid"/>
                    </a:lnL>
                    <a:lnT w="9144">
                      <a:solidFill>
                        <a:srgbClr val="B1B1B1"/>
                      </a:solidFill>
                      <a:prstDash val="solid"/>
                    </a:lnT>
                    <a:lnB w="9144">
                      <a:solidFill>
                        <a:srgbClr val="B1B1B1"/>
                      </a:solidFill>
                      <a:prstDash val="solid"/>
                    </a:lnB>
                  </a:tcPr>
                </a:tc>
                <a:tc>
                  <a:txBody>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15"/>
                        </a:spcBef>
                      </a:pPr>
                      <a:endParaRPr sz="1300">
                        <a:latin typeface="Times New Roman"/>
                        <a:cs typeface="Times New Roman"/>
                      </a:endParaRPr>
                    </a:p>
                    <a:p>
                      <a:pPr marR="83185" algn="ctr">
                        <a:lnSpc>
                          <a:spcPct val="100000"/>
                        </a:lnSpc>
                      </a:pPr>
                      <a:r>
                        <a:rPr sz="900" dirty="0">
                          <a:latin typeface="Arial"/>
                          <a:cs typeface="Arial"/>
                        </a:rPr>
                        <a:t>2015</a:t>
                      </a:r>
                      <a:endParaRPr sz="900">
                        <a:latin typeface="Arial"/>
                        <a:cs typeface="Arial"/>
                      </a:endParaRPr>
                    </a:p>
                  </a:txBody>
                  <a:tcPr marL="0" marR="0" marT="0" marB="0">
                    <a:lnT w="9144">
                      <a:solidFill>
                        <a:srgbClr val="B1B1B1"/>
                      </a:solidFill>
                      <a:prstDash val="solid"/>
                    </a:lnT>
                  </a:tcPr>
                </a:tc>
                <a:extLst>
                  <a:ext uri="{0D108BD9-81ED-4DB2-BD59-A6C34878D82A}">
                    <a16:rowId xmlns:a16="http://schemas.microsoft.com/office/drawing/2014/main" val="10003"/>
                  </a:ext>
                </a:extLst>
              </a:tr>
              <a:tr h="270649">
                <a:tc vMerge="1">
                  <a:txBody>
                    <a:bodyPr/>
                    <a:lstStyle/>
                    <a:p>
                      <a:endParaRPr/>
                    </a:p>
                  </a:txBody>
                  <a:tcPr marL="0" marR="0" marT="0" marB="0">
                    <a:lnT w="9144">
                      <a:solidFill>
                        <a:srgbClr val="B1B1B1"/>
                      </a:solidFill>
                      <a:prstDash val="solid"/>
                    </a:lnT>
                    <a:lnB w="9144">
                      <a:solidFill>
                        <a:srgbClr val="B1B1B1"/>
                      </a:solidFill>
                      <a:prstDash val="solid"/>
                    </a:lnB>
                  </a:tcPr>
                </a:tc>
                <a:tc vMerge="1">
                  <a:txBody>
                    <a:bodyPr/>
                    <a:lstStyle/>
                    <a:p>
                      <a:endParaRPr/>
                    </a:p>
                  </a:txBody>
                  <a:tcPr marL="0" marR="0" marT="0" marB="0">
                    <a:lnT w="9144">
                      <a:solidFill>
                        <a:srgbClr val="B1B1B1"/>
                      </a:solidFill>
                      <a:prstDash val="solid"/>
                    </a:lnT>
                    <a:lnB w="9144">
                      <a:solidFill>
                        <a:srgbClr val="B1B1B1"/>
                      </a:solidFill>
                      <a:prstDash val="solid"/>
                    </a:lnB>
                  </a:tcPr>
                </a:tc>
                <a:tc>
                  <a:txBody>
                    <a:bodyPr/>
                    <a:lstStyle/>
                    <a:p>
                      <a:endParaRPr sz="900">
                        <a:latin typeface="Arial"/>
                        <a:cs typeface="Arial"/>
                      </a:endParaRPr>
                    </a:p>
                  </a:txBody>
                  <a:tcPr marL="0" marR="0" marT="0" marB="0"/>
                </a:tc>
                <a:tc>
                  <a:txBody>
                    <a:bodyPr/>
                    <a:lstStyle/>
                    <a:p>
                      <a:pPr marR="24765" algn="r">
                        <a:lnSpc>
                          <a:spcPct val="100000"/>
                        </a:lnSpc>
                        <a:spcBef>
                          <a:spcPts val="430"/>
                        </a:spcBef>
                      </a:pPr>
                      <a:r>
                        <a:rPr sz="900" dirty="0">
                          <a:latin typeface="Arial"/>
                          <a:cs typeface="Arial"/>
                        </a:rPr>
                        <a:t>2,061</a:t>
                      </a:r>
                      <a:endParaRPr sz="900">
                        <a:latin typeface="Arial"/>
                        <a:cs typeface="Arial"/>
                      </a:endParaRPr>
                    </a:p>
                  </a:txBody>
                  <a:tcPr marL="0" marR="0" marT="0" marB="0"/>
                </a:tc>
                <a:tc vMerge="1">
                  <a:txBody>
                    <a:bodyPr/>
                    <a:lstStyle/>
                    <a:p>
                      <a:endParaRPr/>
                    </a:p>
                  </a:txBody>
                  <a:tcPr marL="0" marR="0" marT="0" marB="0">
                    <a:lnR w="9144">
                      <a:solidFill>
                        <a:srgbClr val="B1B1B1"/>
                      </a:solidFill>
                      <a:prstDash val="solid"/>
                    </a:lnR>
                    <a:lnT w="9144">
                      <a:solidFill>
                        <a:srgbClr val="B1B1B1"/>
                      </a:solidFill>
                      <a:prstDash val="solid"/>
                    </a:lnT>
                    <a:lnB w="9144">
                      <a:solidFill>
                        <a:srgbClr val="B1B1B1"/>
                      </a:solidFill>
                      <a:prstDash val="solid"/>
                    </a:lnB>
                  </a:tcPr>
                </a:tc>
                <a:tc vMerge="1">
                  <a:txBody>
                    <a:bodyPr/>
                    <a:lstStyle/>
                    <a:p>
                      <a:endParaRPr/>
                    </a:p>
                  </a:txBody>
                  <a:tcPr marL="0" marR="0" marT="0" marB="0">
                    <a:lnL w="9144">
                      <a:solidFill>
                        <a:srgbClr val="B1B1B1"/>
                      </a:solidFill>
                      <a:prstDash val="solid"/>
                    </a:lnL>
                    <a:lnT w="9144">
                      <a:solidFill>
                        <a:srgbClr val="B1B1B1"/>
                      </a:solidFill>
                      <a:prstDash val="solid"/>
                    </a:lnT>
                    <a:lnB w="9144">
                      <a:solidFill>
                        <a:srgbClr val="B1B1B1"/>
                      </a:solidFill>
                      <a:prstDash val="solid"/>
                    </a:lnB>
                  </a:tcPr>
                </a:tc>
                <a:tc>
                  <a:txBody>
                    <a:bodyPr/>
                    <a:lstStyle/>
                    <a:p>
                      <a:pPr marR="85725" algn="ctr">
                        <a:lnSpc>
                          <a:spcPct val="100000"/>
                        </a:lnSpc>
                        <a:spcBef>
                          <a:spcPts val="225"/>
                        </a:spcBef>
                      </a:pPr>
                      <a:r>
                        <a:rPr sz="900" dirty="0">
                          <a:latin typeface="Arial"/>
                          <a:cs typeface="Arial"/>
                        </a:rPr>
                        <a:t>22</a:t>
                      </a:r>
                      <a:endParaRPr sz="900">
                        <a:latin typeface="Arial"/>
                        <a:cs typeface="Arial"/>
                      </a:endParaRPr>
                    </a:p>
                  </a:txBody>
                  <a:tcPr marL="0" marR="0" marT="0" marB="0"/>
                </a:tc>
                <a:extLst>
                  <a:ext uri="{0D108BD9-81ED-4DB2-BD59-A6C34878D82A}">
                    <a16:rowId xmlns:a16="http://schemas.microsoft.com/office/drawing/2014/main" val="10004"/>
                  </a:ext>
                </a:extLst>
              </a:tr>
              <a:tr h="322668">
                <a:tc vMerge="1">
                  <a:txBody>
                    <a:bodyPr/>
                    <a:lstStyle/>
                    <a:p>
                      <a:endParaRPr/>
                    </a:p>
                  </a:txBody>
                  <a:tcPr marL="0" marR="0" marT="0" marB="0">
                    <a:lnT w="9144">
                      <a:solidFill>
                        <a:srgbClr val="B1B1B1"/>
                      </a:solidFill>
                      <a:prstDash val="solid"/>
                    </a:lnT>
                    <a:lnB w="9144">
                      <a:solidFill>
                        <a:srgbClr val="B1B1B1"/>
                      </a:solidFill>
                      <a:prstDash val="solid"/>
                    </a:lnB>
                  </a:tcPr>
                </a:tc>
                <a:tc vMerge="1">
                  <a:txBody>
                    <a:bodyPr/>
                    <a:lstStyle/>
                    <a:p>
                      <a:endParaRPr/>
                    </a:p>
                  </a:txBody>
                  <a:tcPr marL="0" marR="0" marT="0" marB="0">
                    <a:lnT w="9144">
                      <a:solidFill>
                        <a:srgbClr val="B1B1B1"/>
                      </a:solidFill>
                      <a:prstDash val="solid"/>
                    </a:lnT>
                    <a:lnB w="9144">
                      <a:solidFill>
                        <a:srgbClr val="B1B1B1"/>
                      </a:solidFill>
                      <a:prstDash val="solid"/>
                    </a:lnB>
                  </a:tcPr>
                </a:tc>
                <a:tc>
                  <a:txBody>
                    <a:bodyPr/>
                    <a:lstStyle/>
                    <a:p>
                      <a:pPr marL="167005">
                        <a:lnSpc>
                          <a:spcPct val="100000"/>
                        </a:lnSpc>
                        <a:spcBef>
                          <a:spcPts val="459"/>
                        </a:spcBef>
                      </a:pPr>
                      <a:r>
                        <a:rPr sz="900" dirty="0">
                          <a:latin typeface="Arial"/>
                          <a:cs typeface="Arial"/>
                        </a:rPr>
                        <a:t>917</a:t>
                      </a:r>
                      <a:endParaRPr sz="900">
                        <a:latin typeface="Arial"/>
                        <a:cs typeface="Arial"/>
                      </a:endParaRPr>
                    </a:p>
                  </a:txBody>
                  <a:tcPr marL="0" marR="0" marT="0" marB="0"/>
                </a:tc>
                <a:tc>
                  <a:txBody>
                    <a:bodyPr/>
                    <a:lstStyle/>
                    <a:p>
                      <a:endParaRPr sz="900">
                        <a:latin typeface="Arial"/>
                        <a:cs typeface="Arial"/>
                      </a:endParaRPr>
                    </a:p>
                  </a:txBody>
                  <a:tcPr marL="0" marR="0" marT="0" marB="0"/>
                </a:tc>
                <a:tc vMerge="1">
                  <a:txBody>
                    <a:bodyPr/>
                    <a:lstStyle/>
                    <a:p>
                      <a:endParaRPr/>
                    </a:p>
                  </a:txBody>
                  <a:tcPr marL="0" marR="0" marT="0" marB="0">
                    <a:lnR w="9144">
                      <a:solidFill>
                        <a:srgbClr val="B1B1B1"/>
                      </a:solidFill>
                      <a:prstDash val="solid"/>
                    </a:lnR>
                    <a:lnT w="9144">
                      <a:solidFill>
                        <a:srgbClr val="B1B1B1"/>
                      </a:solidFill>
                      <a:prstDash val="solid"/>
                    </a:lnT>
                    <a:lnB w="9144">
                      <a:solidFill>
                        <a:srgbClr val="B1B1B1"/>
                      </a:solidFill>
                      <a:prstDash val="solid"/>
                    </a:lnB>
                  </a:tcPr>
                </a:tc>
                <a:tc vMerge="1">
                  <a:txBody>
                    <a:bodyPr/>
                    <a:lstStyle/>
                    <a:p>
                      <a:endParaRPr/>
                    </a:p>
                  </a:txBody>
                  <a:tcPr marL="0" marR="0" marT="0" marB="0">
                    <a:lnL w="9144">
                      <a:solidFill>
                        <a:srgbClr val="B1B1B1"/>
                      </a:solidFill>
                      <a:prstDash val="solid"/>
                    </a:lnL>
                    <a:lnT w="9144">
                      <a:solidFill>
                        <a:srgbClr val="B1B1B1"/>
                      </a:solidFill>
                      <a:prstDash val="solid"/>
                    </a:lnT>
                    <a:lnB w="9144">
                      <a:solidFill>
                        <a:srgbClr val="B1B1B1"/>
                      </a:solidFill>
                      <a:prstDash val="solid"/>
                    </a:lnB>
                  </a:tcPr>
                </a:tc>
                <a:tc>
                  <a:txBody>
                    <a:bodyPr/>
                    <a:lstStyle/>
                    <a:p>
                      <a:endParaRPr sz="900">
                        <a:latin typeface="Arial"/>
                        <a:cs typeface="Arial"/>
                      </a:endParaRPr>
                    </a:p>
                  </a:txBody>
                  <a:tcPr marL="0" marR="0" marT="0" marB="0"/>
                </a:tc>
                <a:extLst>
                  <a:ext uri="{0D108BD9-81ED-4DB2-BD59-A6C34878D82A}">
                    <a16:rowId xmlns:a16="http://schemas.microsoft.com/office/drawing/2014/main" val="10005"/>
                  </a:ext>
                </a:extLst>
              </a:tr>
              <a:tr h="289979">
                <a:tc vMerge="1">
                  <a:txBody>
                    <a:bodyPr/>
                    <a:lstStyle/>
                    <a:p>
                      <a:endParaRPr/>
                    </a:p>
                  </a:txBody>
                  <a:tcPr marL="0" marR="0" marT="0" marB="0">
                    <a:lnT w="9144">
                      <a:solidFill>
                        <a:srgbClr val="B1B1B1"/>
                      </a:solidFill>
                      <a:prstDash val="solid"/>
                    </a:lnT>
                    <a:lnB w="9144">
                      <a:solidFill>
                        <a:srgbClr val="B1B1B1"/>
                      </a:solidFill>
                      <a:prstDash val="solid"/>
                    </a:lnB>
                  </a:tcPr>
                </a:tc>
                <a:tc vMerge="1">
                  <a:txBody>
                    <a:bodyPr/>
                    <a:lstStyle/>
                    <a:p>
                      <a:endParaRPr/>
                    </a:p>
                  </a:txBody>
                  <a:tcPr marL="0" marR="0" marT="0" marB="0">
                    <a:lnT w="9144">
                      <a:solidFill>
                        <a:srgbClr val="B1B1B1"/>
                      </a:solidFill>
                      <a:prstDash val="solid"/>
                    </a:lnT>
                    <a:lnB w="9144">
                      <a:solidFill>
                        <a:srgbClr val="B1B1B1"/>
                      </a:solidFill>
                      <a:prstDash val="solid"/>
                    </a:lnB>
                  </a:tcPr>
                </a:tc>
                <a:tc>
                  <a:txBody>
                    <a:bodyPr/>
                    <a:lstStyle/>
                    <a:p>
                      <a:endParaRPr sz="900">
                        <a:latin typeface="Arial"/>
                        <a:cs typeface="Arial"/>
                      </a:endParaRPr>
                    </a:p>
                  </a:txBody>
                  <a:tcPr marL="0" marR="0" marT="0" marB="0"/>
                </a:tc>
                <a:tc>
                  <a:txBody>
                    <a:bodyPr/>
                    <a:lstStyle/>
                    <a:p>
                      <a:pPr>
                        <a:lnSpc>
                          <a:spcPct val="100000"/>
                        </a:lnSpc>
                        <a:spcBef>
                          <a:spcPts val="35"/>
                        </a:spcBef>
                      </a:pPr>
                      <a:endParaRPr sz="700">
                        <a:latin typeface="Times New Roman"/>
                        <a:cs typeface="Times New Roman"/>
                      </a:endParaRPr>
                    </a:p>
                    <a:p>
                      <a:pPr marL="203835">
                        <a:lnSpc>
                          <a:spcPct val="100000"/>
                        </a:lnSpc>
                      </a:pPr>
                      <a:r>
                        <a:rPr sz="900" dirty="0">
                          <a:solidFill>
                            <a:srgbClr val="81793E"/>
                          </a:solidFill>
                          <a:latin typeface="Arial"/>
                          <a:cs typeface="Arial"/>
                        </a:rPr>
                        <a:t>1,208</a:t>
                      </a:r>
                      <a:endParaRPr sz="900">
                        <a:latin typeface="Arial"/>
                        <a:cs typeface="Arial"/>
                      </a:endParaRPr>
                    </a:p>
                  </a:txBody>
                  <a:tcPr marL="0" marR="0" marT="0" marB="0"/>
                </a:tc>
                <a:tc vMerge="1">
                  <a:txBody>
                    <a:bodyPr/>
                    <a:lstStyle/>
                    <a:p>
                      <a:endParaRPr/>
                    </a:p>
                  </a:txBody>
                  <a:tcPr marL="0" marR="0" marT="0" marB="0">
                    <a:lnR w="9144">
                      <a:solidFill>
                        <a:srgbClr val="B1B1B1"/>
                      </a:solidFill>
                      <a:prstDash val="solid"/>
                    </a:lnR>
                    <a:lnT w="9144">
                      <a:solidFill>
                        <a:srgbClr val="B1B1B1"/>
                      </a:solidFill>
                      <a:prstDash val="solid"/>
                    </a:lnT>
                    <a:lnB w="9144">
                      <a:solidFill>
                        <a:srgbClr val="B1B1B1"/>
                      </a:solidFill>
                      <a:prstDash val="solid"/>
                    </a:lnB>
                  </a:tcPr>
                </a:tc>
                <a:tc vMerge="1">
                  <a:txBody>
                    <a:bodyPr/>
                    <a:lstStyle/>
                    <a:p>
                      <a:endParaRPr/>
                    </a:p>
                  </a:txBody>
                  <a:tcPr marL="0" marR="0" marT="0" marB="0">
                    <a:lnL w="9144">
                      <a:solidFill>
                        <a:srgbClr val="B1B1B1"/>
                      </a:solidFill>
                      <a:prstDash val="solid"/>
                    </a:lnL>
                    <a:lnT w="9144">
                      <a:solidFill>
                        <a:srgbClr val="B1B1B1"/>
                      </a:solidFill>
                      <a:prstDash val="solid"/>
                    </a:lnT>
                    <a:lnB w="9144">
                      <a:solidFill>
                        <a:srgbClr val="B1B1B1"/>
                      </a:solidFill>
                      <a:prstDash val="solid"/>
                    </a:lnB>
                  </a:tcPr>
                </a:tc>
                <a:tc>
                  <a:txBody>
                    <a:bodyPr/>
                    <a:lstStyle/>
                    <a:p>
                      <a:pPr>
                        <a:lnSpc>
                          <a:spcPct val="100000"/>
                        </a:lnSpc>
                        <a:spcBef>
                          <a:spcPts val="55"/>
                        </a:spcBef>
                      </a:pPr>
                      <a:endParaRPr sz="850">
                        <a:latin typeface="Times New Roman"/>
                        <a:cs typeface="Times New Roman"/>
                      </a:endParaRPr>
                    </a:p>
                    <a:p>
                      <a:pPr marL="281940">
                        <a:lnSpc>
                          <a:spcPct val="100000"/>
                        </a:lnSpc>
                      </a:pPr>
                      <a:r>
                        <a:rPr sz="900" dirty="0">
                          <a:solidFill>
                            <a:srgbClr val="81793E"/>
                          </a:solidFill>
                          <a:latin typeface="Arial"/>
                          <a:cs typeface="Arial"/>
                        </a:rPr>
                        <a:t>10</a:t>
                      </a:r>
                      <a:endParaRPr sz="900">
                        <a:latin typeface="Arial"/>
                        <a:cs typeface="Arial"/>
                      </a:endParaRPr>
                    </a:p>
                  </a:txBody>
                  <a:tcPr marL="0" marR="0" marT="0" marB="0"/>
                </a:tc>
                <a:extLst>
                  <a:ext uri="{0D108BD9-81ED-4DB2-BD59-A6C34878D82A}">
                    <a16:rowId xmlns:a16="http://schemas.microsoft.com/office/drawing/2014/main" val="10006"/>
                  </a:ext>
                </a:extLst>
              </a:tr>
              <a:tr h="496110">
                <a:tc vMerge="1">
                  <a:txBody>
                    <a:bodyPr/>
                    <a:lstStyle/>
                    <a:p>
                      <a:endParaRPr/>
                    </a:p>
                  </a:txBody>
                  <a:tcPr marL="0" marR="0" marT="0" marB="0">
                    <a:lnT w="9144">
                      <a:solidFill>
                        <a:srgbClr val="B1B1B1"/>
                      </a:solidFill>
                      <a:prstDash val="solid"/>
                    </a:lnT>
                    <a:lnB w="9144">
                      <a:solidFill>
                        <a:srgbClr val="B1B1B1"/>
                      </a:solidFill>
                      <a:prstDash val="solid"/>
                    </a:lnB>
                  </a:tcPr>
                </a:tc>
                <a:tc vMerge="1">
                  <a:txBody>
                    <a:bodyPr/>
                    <a:lstStyle/>
                    <a:p>
                      <a:endParaRPr/>
                    </a:p>
                  </a:txBody>
                  <a:tcPr marL="0" marR="0" marT="0" marB="0">
                    <a:lnT w="9144">
                      <a:solidFill>
                        <a:srgbClr val="B1B1B1"/>
                      </a:solidFill>
                      <a:prstDash val="solid"/>
                    </a:lnT>
                    <a:lnB w="9144">
                      <a:solidFill>
                        <a:srgbClr val="B1B1B1"/>
                      </a:solidFill>
                      <a:prstDash val="solid"/>
                    </a:lnB>
                  </a:tcPr>
                </a:tc>
                <a:tc>
                  <a:txBody>
                    <a:bodyPr/>
                    <a:lstStyle/>
                    <a:p>
                      <a:pPr marL="21590">
                        <a:lnSpc>
                          <a:spcPct val="100000"/>
                        </a:lnSpc>
                        <a:spcBef>
                          <a:spcPts val="5"/>
                        </a:spcBef>
                      </a:pPr>
                      <a:r>
                        <a:rPr sz="900" dirty="0">
                          <a:solidFill>
                            <a:srgbClr val="81793E"/>
                          </a:solidFill>
                          <a:latin typeface="Arial"/>
                          <a:cs typeface="Arial"/>
                        </a:rPr>
                        <a:t>184</a:t>
                      </a:r>
                      <a:endParaRPr sz="900" dirty="0">
                        <a:latin typeface="Arial"/>
                        <a:cs typeface="Arial"/>
                      </a:endParaRPr>
                    </a:p>
                  </a:txBody>
                  <a:tcPr marL="0" marR="0" marT="0" marB="0">
                    <a:lnB w="9144">
                      <a:solidFill>
                        <a:srgbClr val="B1B1B1"/>
                      </a:solidFill>
                      <a:prstDash val="solid"/>
                    </a:lnB>
                  </a:tcPr>
                </a:tc>
                <a:tc>
                  <a:txBody>
                    <a:bodyPr/>
                    <a:lstStyle/>
                    <a:p>
                      <a:endParaRPr sz="900">
                        <a:latin typeface="Arial"/>
                        <a:cs typeface="Arial"/>
                      </a:endParaRPr>
                    </a:p>
                  </a:txBody>
                  <a:tcPr marL="0" marR="0" marT="0" marB="0">
                    <a:lnB w="9144">
                      <a:solidFill>
                        <a:srgbClr val="B1B1B1"/>
                      </a:solidFill>
                      <a:prstDash val="solid"/>
                    </a:lnB>
                  </a:tcPr>
                </a:tc>
                <a:tc vMerge="1">
                  <a:txBody>
                    <a:bodyPr/>
                    <a:lstStyle/>
                    <a:p>
                      <a:endParaRPr/>
                    </a:p>
                  </a:txBody>
                  <a:tcPr marL="0" marR="0" marT="0" marB="0">
                    <a:lnR w="9144">
                      <a:solidFill>
                        <a:srgbClr val="B1B1B1"/>
                      </a:solidFill>
                      <a:prstDash val="solid"/>
                    </a:lnR>
                    <a:lnT w="9144">
                      <a:solidFill>
                        <a:srgbClr val="B1B1B1"/>
                      </a:solidFill>
                      <a:prstDash val="solid"/>
                    </a:lnT>
                    <a:lnB w="9144">
                      <a:solidFill>
                        <a:srgbClr val="B1B1B1"/>
                      </a:solidFill>
                      <a:prstDash val="solid"/>
                    </a:lnB>
                  </a:tcPr>
                </a:tc>
                <a:tc vMerge="1">
                  <a:txBody>
                    <a:bodyPr/>
                    <a:lstStyle/>
                    <a:p>
                      <a:endParaRPr/>
                    </a:p>
                  </a:txBody>
                  <a:tcPr marL="0" marR="0" marT="0" marB="0">
                    <a:lnL w="9144">
                      <a:solidFill>
                        <a:srgbClr val="B1B1B1"/>
                      </a:solidFill>
                      <a:prstDash val="solid"/>
                    </a:lnL>
                    <a:lnT w="9144">
                      <a:solidFill>
                        <a:srgbClr val="B1B1B1"/>
                      </a:solidFill>
                      <a:prstDash val="solid"/>
                    </a:lnT>
                    <a:lnB w="9144">
                      <a:solidFill>
                        <a:srgbClr val="B1B1B1"/>
                      </a:solidFill>
                      <a:prstDash val="solid"/>
                    </a:lnB>
                  </a:tcPr>
                </a:tc>
                <a:tc>
                  <a:txBody>
                    <a:bodyPr/>
                    <a:lstStyle/>
                    <a:p>
                      <a:endParaRPr sz="900" dirty="0">
                        <a:latin typeface="Arial"/>
                        <a:cs typeface="Arial"/>
                      </a:endParaRPr>
                    </a:p>
                  </a:txBody>
                  <a:tcPr marL="0" marR="0" marT="0" marB="0">
                    <a:lnB w="9144">
                      <a:solidFill>
                        <a:srgbClr val="B1B1B1"/>
                      </a:solidFill>
                      <a:prstDash val="solid"/>
                    </a:lnB>
                  </a:tcPr>
                </a:tc>
                <a:extLst>
                  <a:ext uri="{0D108BD9-81ED-4DB2-BD59-A6C34878D82A}">
                    <a16:rowId xmlns:a16="http://schemas.microsoft.com/office/drawing/2014/main" val="10007"/>
                  </a:ext>
                </a:extLst>
              </a:tr>
            </a:tbl>
          </a:graphicData>
        </a:graphic>
      </p:graphicFrame>
      <p:sp>
        <p:nvSpPr>
          <p:cNvPr id="38" name="TextovéPole 37"/>
          <p:cNvSpPr txBox="1"/>
          <p:nvPr/>
        </p:nvSpPr>
        <p:spPr>
          <a:xfrm>
            <a:off x="899592" y="332656"/>
            <a:ext cx="7200800" cy="523220"/>
          </a:xfrm>
          <a:prstGeom prst="rect">
            <a:avLst/>
          </a:prstGeom>
          <a:noFill/>
        </p:spPr>
        <p:txBody>
          <a:bodyPr wrap="square" rtlCol="0">
            <a:spAutoFit/>
          </a:bodyPr>
          <a:lstStyle/>
          <a:p>
            <a:pPr algn="ctr"/>
            <a:r>
              <a:rPr lang="cs-CZ" sz="2800" b="1" dirty="0">
                <a:solidFill>
                  <a:schemeClr val="tx2"/>
                </a:solidFill>
                <a:latin typeface="Georgia" pitchFamily="18" charset="0"/>
              </a:rPr>
              <a:t>Ropa, uhlí, železo, měď</a:t>
            </a:r>
          </a:p>
        </p:txBody>
      </p:sp>
      <p:sp>
        <p:nvSpPr>
          <p:cNvPr id="35" name="Zástupný symbol pro číslo snímku 34"/>
          <p:cNvSpPr>
            <a:spLocks noGrp="1"/>
          </p:cNvSpPr>
          <p:nvPr>
            <p:ph type="sldNum" sz="quarter" idx="12"/>
          </p:nvPr>
        </p:nvSpPr>
        <p:spPr/>
        <p:txBody>
          <a:bodyPr/>
          <a:lstStyle/>
          <a:p>
            <a:fld id="{20264769-77EF-4CD0-90DE-F7D7F2D423C4}" type="slidenum">
              <a:rPr lang="cs-CZ" smtClean="0"/>
              <a:pPr/>
              <a:t>77</a:t>
            </a:fld>
            <a:endParaRPr lang="cs-CZ"/>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a:xfrm>
            <a:off x="457200" y="2708920"/>
            <a:ext cx="8229600" cy="1872208"/>
          </a:xfrm>
        </p:spPr>
        <p:txBody>
          <a:bodyPr/>
          <a:lstStyle/>
          <a:p>
            <a:r>
              <a:rPr lang="cs-CZ" b="1" dirty="0">
                <a:solidFill>
                  <a:schemeClr val="tx2"/>
                </a:solidFill>
                <a:latin typeface="Georgia" pitchFamily="18" charset="0"/>
              </a:rPr>
              <a:t>Ropné šoky</a:t>
            </a:r>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68892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4F3092F-D0DA-4289-A186-B831C50E71FF}"/>
              </a:ext>
            </a:extLst>
          </p:cNvPr>
          <p:cNvSpPr>
            <a:spLocks noGrp="1"/>
          </p:cNvSpPr>
          <p:nvPr>
            <p:ph type="title"/>
          </p:nvPr>
        </p:nvSpPr>
        <p:spPr/>
        <p:txBody>
          <a:bodyPr/>
          <a:lstStyle/>
          <a:p>
            <a:r>
              <a:rPr lang="cs-CZ" b="1" dirty="0">
                <a:solidFill>
                  <a:schemeClr val="tx2"/>
                </a:solidFill>
                <a:latin typeface="Georgia" pitchFamily="18" charset="0"/>
              </a:rPr>
              <a:t>Ropný šok 1973</a:t>
            </a:r>
            <a:endParaRPr lang="en-US" dirty="0"/>
          </a:p>
        </p:txBody>
      </p:sp>
      <p:sp>
        <p:nvSpPr>
          <p:cNvPr id="3" name="Zástupný symbol pro obsah 2">
            <a:extLst>
              <a:ext uri="{FF2B5EF4-FFF2-40B4-BE49-F238E27FC236}">
                <a16:creationId xmlns:a16="http://schemas.microsoft.com/office/drawing/2014/main" id="{600E025E-76EA-40B1-964A-BCFC3CF4C6A4}"/>
              </a:ext>
            </a:extLst>
          </p:cNvPr>
          <p:cNvSpPr>
            <a:spLocks noGrp="1"/>
          </p:cNvSpPr>
          <p:nvPr>
            <p:ph idx="1"/>
          </p:nvPr>
        </p:nvSpPr>
        <p:spPr/>
        <p:txBody>
          <a:bodyPr>
            <a:normAutofit lnSpcReduction="10000"/>
          </a:bodyPr>
          <a:lstStyle/>
          <a:p>
            <a:r>
              <a:rPr lang="cs-CZ" b="1" dirty="0">
                <a:latin typeface="Georgia" pitchFamily="18" charset="0"/>
              </a:rPr>
              <a:t>1971</a:t>
            </a:r>
            <a:r>
              <a:rPr lang="cs-CZ" dirty="0">
                <a:latin typeface="Georgia" pitchFamily="18" charset="0"/>
              </a:rPr>
              <a:t> – USA opustily </a:t>
            </a:r>
            <a:r>
              <a:rPr lang="cs-CZ" dirty="0" err="1">
                <a:latin typeface="Georgia" pitchFamily="18" charset="0"/>
              </a:rPr>
              <a:t>brettonwoodský</a:t>
            </a:r>
            <a:r>
              <a:rPr lang="cs-CZ" dirty="0">
                <a:latin typeface="Georgia" pitchFamily="18" charset="0"/>
              </a:rPr>
              <a:t> systém, propad hodnoty US $</a:t>
            </a:r>
          </a:p>
          <a:p>
            <a:r>
              <a:rPr lang="cs-CZ" b="1" dirty="0">
                <a:latin typeface="Georgia" pitchFamily="18" charset="0"/>
              </a:rPr>
              <a:t>Nárůst cen surovin</a:t>
            </a:r>
            <a:r>
              <a:rPr lang="cs-CZ" dirty="0">
                <a:latin typeface="Georgia" pitchFamily="18" charset="0"/>
              </a:rPr>
              <a:t>, ale nikoli ropy</a:t>
            </a:r>
          </a:p>
          <a:p>
            <a:endParaRPr lang="cs-CZ" dirty="0">
              <a:latin typeface="Georgia" pitchFamily="18" charset="0"/>
            </a:endParaRPr>
          </a:p>
          <a:p>
            <a:r>
              <a:rPr lang="cs-CZ" dirty="0">
                <a:latin typeface="Georgia" pitchFamily="18" charset="0"/>
              </a:rPr>
              <a:t>Říjen </a:t>
            </a:r>
            <a:r>
              <a:rPr lang="cs-CZ" b="1" dirty="0">
                <a:latin typeface="Georgia" pitchFamily="18" charset="0"/>
              </a:rPr>
              <a:t>1973</a:t>
            </a:r>
            <a:r>
              <a:rPr lang="cs-CZ" dirty="0">
                <a:latin typeface="Georgia" pitchFamily="18" charset="0"/>
              </a:rPr>
              <a:t> – izraelsko-arabská válka </a:t>
            </a:r>
            <a:r>
              <a:rPr lang="cs-CZ" dirty="0" err="1">
                <a:latin typeface="Georgia" pitchFamily="18" charset="0"/>
              </a:rPr>
              <a:t>Jom</a:t>
            </a:r>
            <a:r>
              <a:rPr lang="cs-CZ" dirty="0">
                <a:latin typeface="Georgia" pitchFamily="18" charset="0"/>
              </a:rPr>
              <a:t> </a:t>
            </a:r>
            <a:r>
              <a:rPr lang="cs-CZ" dirty="0" err="1">
                <a:latin typeface="Georgia" pitchFamily="18" charset="0"/>
              </a:rPr>
              <a:t>Kipur</a:t>
            </a:r>
            <a:r>
              <a:rPr lang="cs-CZ" dirty="0">
                <a:latin typeface="Georgia" pitchFamily="18" charset="0"/>
              </a:rPr>
              <a:t>; USA na straně Izraele</a:t>
            </a:r>
          </a:p>
          <a:p>
            <a:r>
              <a:rPr lang="cs-CZ" dirty="0">
                <a:latin typeface="Georgia" pitchFamily="18" charset="0"/>
              </a:rPr>
              <a:t>OPEC (veden Saúdskou Arábií a Íránem) masivně zvýšil cenu ropy, </a:t>
            </a:r>
            <a:r>
              <a:rPr lang="cs-CZ" b="1" dirty="0">
                <a:latin typeface="Georgia" pitchFamily="18" charset="0"/>
              </a:rPr>
              <a:t>ze 3 na 12 USD  za barel</a:t>
            </a:r>
            <a:endParaRPr lang="en-US" b="1" dirty="0"/>
          </a:p>
        </p:txBody>
      </p:sp>
      <p:sp>
        <p:nvSpPr>
          <p:cNvPr id="4" name="Zástupný symbol pro číslo snímku 3">
            <a:extLst>
              <a:ext uri="{FF2B5EF4-FFF2-40B4-BE49-F238E27FC236}">
                <a16:creationId xmlns:a16="http://schemas.microsoft.com/office/drawing/2014/main" id="{306088F9-0C99-40A9-A564-9DCC6F06DC2C}"/>
              </a:ext>
            </a:extLst>
          </p:cNvPr>
          <p:cNvSpPr>
            <a:spLocks noGrp="1"/>
          </p:cNvSpPr>
          <p:nvPr>
            <p:ph type="sldNum" sz="quarter" idx="12"/>
          </p:nvPr>
        </p:nvSpPr>
        <p:spPr/>
        <p:txBody>
          <a:bodyPr/>
          <a:lstStyle/>
          <a:p>
            <a:fld id="{20264769-77EF-4CD0-90DE-F7D7F2D423C4}" type="slidenum">
              <a:rPr lang="cs-CZ" smtClean="0"/>
              <a:pPr/>
              <a:t>79</a:t>
            </a:fld>
            <a:endParaRPr lang="cs-CZ"/>
          </a:p>
        </p:txBody>
      </p:sp>
    </p:spTree>
    <p:extLst>
      <p:ext uri="{BB962C8B-B14F-4D97-AF65-F5344CB8AC3E}">
        <p14:creationId xmlns:p14="http://schemas.microsoft.com/office/powerpoint/2010/main" val="128406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a:xfrm>
            <a:off x="457200" y="2708920"/>
            <a:ext cx="8229600" cy="1872208"/>
          </a:xfrm>
        </p:spPr>
        <p:txBody>
          <a:bodyPr/>
          <a:lstStyle/>
          <a:p>
            <a:r>
              <a:rPr lang="cs-CZ" b="1" dirty="0">
                <a:solidFill>
                  <a:schemeClr val="tx2"/>
                </a:solidFill>
                <a:latin typeface="Georgia" pitchFamily="18" charset="0"/>
              </a:rPr>
              <a:t>Úvodem: opatrnost</a:t>
            </a:r>
            <a:br>
              <a:rPr lang="cs-CZ" b="1" dirty="0">
                <a:solidFill>
                  <a:schemeClr val="tx2"/>
                </a:solidFill>
                <a:latin typeface="Georgia" pitchFamily="18" charset="0"/>
              </a:rPr>
            </a:br>
            <a:r>
              <a:rPr lang="cs-CZ" b="1" dirty="0">
                <a:solidFill>
                  <a:schemeClr val="tx2"/>
                </a:solidFill>
                <a:latin typeface="Georgia" pitchFamily="18" charset="0"/>
              </a:rPr>
              <a:t>je na místě</a:t>
            </a:r>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985403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15D66B0A-B68B-4484-A7D9-7A14979A8358}"/>
              </a:ext>
            </a:extLst>
          </p:cNvPr>
          <p:cNvSpPr>
            <a:spLocks noGrp="1"/>
          </p:cNvSpPr>
          <p:nvPr>
            <p:ph type="sldNum" sz="quarter" idx="12"/>
          </p:nvPr>
        </p:nvSpPr>
        <p:spPr/>
        <p:txBody>
          <a:bodyPr/>
          <a:lstStyle/>
          <a:p>
            <a:fld id="{20264769-77EF-4CD0-90DE-F7D7F2D423C4}" type="slidenum">
              <a:rPr lang="cs-CZ" smtClean="0"/>
              <a:pPr/>
              <a:t>80</a:t>
            </a:fld>
            <a:endParaRPr lang="cs-CZ"/>
          </a:p>
        </p:txBody>
      </p:sp>
      <p:pic>
        <p:nvPicPr>
          <p:cNvPr id="4" name="Obrázek 3">
            <a:extLst>
              <a:ext uri="{FF2B5EF4-FFF2-40B4-BE49-F238E27FC236}">
                <a16:creationId xmlns:a16="http://schemas.microsoft.com/office/drawing/2014/main" id="{DAD42DD6-E499-4622-8F0F-4F653010FE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15906395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141EED6C-535E-4FD7-A6F4-E3F8130EF68E}"/>
              </a:ext>
            </a:extLst>
          </p:cNvPr>
          <p:cNvSpPr>
            <a:spLocks noGrp="1"/>
          </p:cNvSpPr>
          <p:nvPr>
            <p:ph type="sldNum" sz="quarter" idx="12"/>
          </p:nvPr>
        </p:nvSpPr>
        <p:spPr/>
        <p:txBody>
          <a:bodyPr/>
          <a:lstStyle/>
          <a:p>
            <a:fld id="{20264769-77EF-4CD0-90DE-F7D7F2D423C4}" type="slidenum">
              <a:rPr lang="cs-CZ" smtClean="0"/>
              <a:pPr/>
              <a:t>81</a:t>
            </a:fld>
            <a:endParaRPr lang="cs-CZ"/>
          </a:p>
        </p:txBody>
      </p:sp>
      <p:pic>
        <p:nvPicPr>
          <p:cNvPr id="4" name="Obrázek 3">
            <a:extLst>
              <a:ext uri="{FF2B5EF4-FFF2-40B4-BE49-F238E27FC236}">
                <a16:creationId xmlns:a16="http://schemas.microsoft.com/office/drawing/2014/main" id="{D276623E-593B-4A21-BF83-5B22459C6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502389"/>
            <a:ext cx="7200800" cy="5853222"/>
          </a:xfrm>
          <a:prstGeom prst="rect">
            <a:avLst/>
          </a:prstGeom>
        </p:spPr>
      </p:pic>
    </p:spTree>
    <p:extLst>
      <p:ext uri="{BB962C8B-B14F-4D97-AF65-F5344CB8AC3E}">
        <p14:creationId xmlns:p14="http://schemas.microsoft.com/office/powerpoint/2010/main" val="9397813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7242D8B-9792-4469-90C9-B1FFDE7CF42C}"/>
              </a:ext>
            </a:extLst>
          </p:cNvPr>
          <p:cNvSpPr>
            <a:spLocks noGrp="1"/>
          </p:cNvSpPr>
          <p:nvPr>
            <p:ph type="title"/>
          </p:nvPr>
        </p:nvSpPr>
        <p:spPr/>
        <p:txBody>
          <a:bodyPr/>
          <a:lstStyle/>
          <a:p>
            <a:r>
              <a:rPr lang="cs-CZ" b="1" dirty="0">
                <a:solidFill>
                  <a:schemeClr val="tx2"/>
                </a:solidFill>
                <a:latin typeface="Georgia" pitchFamily="18" charset="0"/>
              </a:rPr>
              <a:t>Ropný šok 1979</a:t>
            </a:r>
            <a:endParaRPr lang="en-US" dirty="0"/>
          </a:p>
        </p:txBody>
      </p:sp>
      <p:sp>
        <p:nvSpPr>
          <p:cNvPr id="3" name="Zástupný symbol pro obsah 2">
            <a:extLst>
              <a:ext uri="{FF2B5EF4-FFF2-40B4-BE49-F238E27FC236}">
                <a16:creationId xmlns:a16="http://schemas.microsoft.com/office/drawing/2014/main" id="{A2385EAA-E34B-4F02-A4FA-4ABB6FE14662}"/>
              </a:ext>
            </a:extLst>
          </p:cNvPr>
          <p:cNvSpPr>
            <a:spLocks noGrp="1"/>
          </p:cNvSpPr>
          <p:nvPr>
            <p:ph idx="1"/>
          </p:nvPr>
        </p:nvSpPr>
        <p:spPr/>
        <p:txBody>
          <a:bodyPr/>
          <a:lstStyle/>
          <a:p>
            <a:r>
              <a:rPr lang="cs-CZ" b="1" dirty="0">
                <a:latin typeface="Georgia" pitchFamily="18" charset="0"/>
              </a:rPr>
              <a:t>1979 </a:t>
            </a:r>
            <a:r>
              <a:rPr lang="cs-CZ" dirty="0">
                <a:latin typeface="Georgia" pitchFamily="18" charset="0"/>
              </a:rPr>
              <a:t>– revoluce v Íránu</a:t>
            </a:r>
          </a:p>
          <a:p>
            <a:r>
              <a:rPr lang="cs-CZ" dirty="0">
                <a:latin typeface="Georgia" pitchFamily="18" charset="0"/>
              </a:rPr>
              <a:t>Globální produkce se snížila jen o 4 %, ale série spekulací a omezení vývozu vedla k opakování šoku</a:t>
            </a:r>
          </a:p>
          <a:p>
            <a:endParaRPr lang="cs-CZ" dirty="0">
              <a:latin typeface="Georgia" pitchFamily="18" charset="0"/>
            </a:endParaRPr>
          </a:p>
          <a:p>
            <a:r>
              <a:rPr lang="cs-CZ" b="1" dirty="0">
                <a:latin typeface="Georgia" pitchFamily="18" charset="0"/>
              </a:rPr>
              <a:t>1980</a:t>
            </a:r>
            <a:r>
              <a:rPr lang="cs-CZ" dirty="0">
                <a:latin typeface="Georgia" pitchFamily="18" charset="0"/>
              </a:rPr>
              <a:t> – začala irácko-íránská válka, obě země omezily export; ropa dosáhla 40 USD za barel</a:t>
            </a:r>
            <a:endParaRPr lang="en-US" dirty="0"/>
          </a:p>
          <a:p>
            <a:endParaRPr lang="en-US" dirty="0"/>
          </a:p>
        </p:txBody>
      </p:sp>
      <p:sp>
        <p:nvSpPr>
          <p:cNvPr id="4" name="Zástupný symbol pro číslo snímku 3">
            <a:extLst>
              <a:ext uri="{FF2B5EF4-FFF2-40B4-BE49-F238E27FC236}">
                <a16:creationId xmlns:a16="http://schemas.microsoft.com/office/drawing/2014/main" id="{7EFC4657-67BF-454C-A722-5DE680716836}"/>
              </a:ext>
            </a:extLst>
          </p:cNvPr>
          <p:cNvSpPr>
            <a:spLocks noGrp="1"/>
          </p:cNvSpPr>
          <p:nvPr>
            <p:ph type="sldNum" sz="quarter" idx="12"/>
          </p:nvPr>
        </p:nvSpPr>
        <p:spPr/>
        <p:txBody>
          <a:bodyPr/>
          <a:lstStyle/>
          <a:p>
            <a:fld id="{20264769-77EF-4CD0-90DE-F7D7F2D423C4}" type="slidenum">
              <a:rPr lang="cs-CZ" smtClean="0"/>
              <a:pPr/>
              <a:t>82</a:t>
            </a:fld>
            <a:endParaRPr lang="cs-CZ"/>
          </a:p>
        </p:txBody>
      </p:sp>
    </p:spTree>
    <p:extLst>
      <p:ext uri="{BB962C8B-B14F-4D97-AF65-F5344CB8AC3E}">
        <p14:creationId xmlns:p14="http://schemas.microsoft.com/office/powerpoint/2010/main" val="40258084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8A48130A-3585-4897-8DC3-059C75F32F7A}"/>
              </a:ext>
            </a:extLst>
          </p:cNvPr>
          <p:cNvSpPr>
            <a:spLocks noGrp="1"/>
          </p:cNvSpPr>
          <p:nvPr>
            <p:ph type="sldNum" sz="quarter" idx="12"/>
          </p:nvPr>
        </p:nvSpPr>
        <p:spPr/>
        <p:txBody>
          <a:bodyPr/>
          <a:lstStyle/>
          <a:p>
            <a:fld id="{20264769-77EF-4CD0-90DE-F7D7F2D423C4}" type="slidenum">
              <a:rPr lang="cs-CZ" smtClean="0"/>
              <a:pPr/>
              <a:t>83</a:t>
            </a:fld>
            <a:endParaRPr lang="cs-CZ"/>
          </a:p>
        </p:txBody>
      </p:sp>
      <p:pic>
        <p:nvPicPr>
          <p:cNvPr id="4" name="Obrázek 3">
            <a:extLst>
              <a:ext uri="{FF2B5EF4-FFF2-40B4-BE49-F238E27FC236}">
                <a16:creationId xmlns:a16="http://schemas.microsoft.com/office/drawing/2014/main" id="{2161F1E6-063D-43CB-B0F1-4B849BEF9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550" y="980729"/>
            <a:ext cx="7664898" cy="5166142"/>
          </a:xfrm>
          <a:prstGeom prst="rect">
            <a:avLst/>
          </a:prstGeom>
        </p:spPr>
      </p:pic>
    </p:spTree>
    <p:extLst>
      <p:ext uri="{BB962C8B-B14F-4D97-AF65-F5344CB8AC3E}">
        <p14:creationId xmlns:p14="http://schemas.microsoft.com/office/powerpoint/2010/main" val="35983783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AA42402-FED3-4E4A-B72D-D81ED82F5F8E}"/>
              </a:ext>
            </a:extLst>
          </p:cNvPr>
          <p:cNvSpPr>
            <a:spLocks noGrp="1"/>
          </p:cNvSpPr>
          <p:nvPr>
            <p:ph type="title"/>
          </p:nvPr>
        </p:nvSpPr>
        <p:spPr/>
        <p:txBody>
          <a:bodyPr/>
          <a:lstStyle/>
          <a:p>
            <a:r>
              <a:rPr lang="cs-CZ" b="1" dirty="0">
                <a:solidFill>
                  <a:schemeClr val="tx2"/>
                </a:solidFill>
                <a:latin typeface="Georgia" pitchFamily="18" charset="0"/>
              </a:rPr>
              <a:t>Poražení: ropa, OPEC</a:t>
            </a:r>
            <a:endParaRPr lang="en-US" dirty="0"/>
          </a:p>
        </p:txBody>
      </p:sp>
      <p:pic>
        <p:nvPicPr>
          <p:cNvPr id="6" name="Zástupný symbol pro obsah 5">
            <a:extLst>
              <a:ext uri="{FF2B5EF4-FFF2-40B4-BE49-F238E27FC236}">
                <a16:creationId xmlns:a16="http://schemas.microsoft.com/office/drawing/2014/main" id="{87A4DB9B-3298-4C65-A562-4AF32B8BF8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374490"/>
            <a:ext cx="7920880" cy="4145203"/>
          </a:xfrm>
        </p:spPr>
      </p:pic>
      <p:sp>
        <p:nvSpPr>
          <p:cNvPr id="4" name="Zástupný symbol pro číslo snímku 3">
            <a:extLst>
              <a:ext uri="{FF2B5EF4-FFF2-40B4-BE49-F238E27FC236}">
                <a16:creationId xmlns:a16="http://schemas.microsoft.com/office/drawing/2014/main" id="{F3DE47EC-2AB1-4C64-B9A1-025E82741910}"/>
              </a:ext>
            </a:extLst>
          </p:cNvPr>
          <p:cNvSpPr>
            <a:spLocks noGrp="1"/>
          </p:cNvSpPr>
          <p:nvPr>
            <p:ph type="sldNum" sz="quarter" idx="12"/>
          </p:nvPr>
        </p:nvSpPr>
        <p:spPr/>
        <p:txBody>
          <a:bodyPr/>
          <a:lstStyle/>
          <a:p>
            <a:fld id="{20264769-77EF-4CD0-90DE-F7D7F2D423C4}" type="slidenum">
              <a:rPr lang="cs-CZ" smtClean="0"/>
              <a:pPr/>
              <a:t>84</a:t>
            </a:fld>
            <a:endParaRPr lang="cs-CZ"/>
          </a:p>
        </p:txBody>
      </p:sp>
    </p:spTree>
    <p:extLst>
      <p:ext uri="{BB962C8B-B14F-4D97-AF65-F5344CB8AC3E}">
        <p14:creationId xmlns:p14="http://schemas.microsoft.com/office/powerpoint/2010/main" val="7773967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1A871B53-85D9-499C-A43A-4BD7CBF1C2C9}"/>
              </a:ext>
            </a:extLst>
          </p:cNvPr>
          <p:cNvSpPr>
            <a:spLocks noGrp="1"/>
          </p:cNvSpPr>
          <p:nvPr>
            <p:ph type="sldNum" sz="quarter" idx="12"/>
          </p:nvPr>
        </p:nvSpPr>
        <p:spPr/>
        <p:txBody>
          <a:bodyPr/>
          <a:lstStyle/>
          <a:p>
            <a:fld id="{20264769-77EF-4CD0-90DE-F7D7F2D423C4}" type="slidenum">
              <a:rPr lang="cs-CZ" smtClean="0"/>
              <a:pPr/>
              <a:t>85</a:t>
            </a:fld>
            <a:endParaRPr lang="cs-CZ"/>
          </a:p>
        </p:txBody>
      </p:sp>
      <p:pic>
        <p:nvPicPr>
          <p:cNvPr id="4" name="Obrázek 3">
            <a:extLst>
              <a:ext uri="{FF2B5EF4-FFF2-40B4-BE49-F238E27FC236}">
                <a16:creationId xmlns:a16="http://schemas.microsoft.com/office/drawing/2014/main" id="{F09744F8-94F6-4E09-A0EB-DB8E9992B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672" y="836712"/>
            <a:ext cx="5488640" cy="5308356"/>
          </a:xfrm>
          <a:prstGeom prst="rect">
            <a:avLst/>
          </a:prstGeom>
        </p:spPr>
      </p:pic>
    </p:spTree>
    <p:extLst>
      <p:ext uri="{BB962C8B-B14F-4D97-AF65-F5344CB8AC3E}">
        <p14:creationId xmlns:p14="http://schemas.microsoft.com/office/powerpoint/2010/main" val="36576590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1DC576A-F515-4B14-AB1A-66B9DCF75C21}"/>
              </a:ext>
            </a:extLst>
          </p:cNvPr>
          <p:cNvSpPr>
            <a:spLocks noGrp="1"/>
          </p:cNvSpPr>
          <p:nvPr>
            <p:ph type="title"/>
          </p:nvPr>
        </p:nvSpPr>
        <p:spPr/>
        <p:txBody>
          <a:bodyPr/>
          <a:lstStyle/>
          <a:p>
            <a:r>
              <a:rPr lang="cs-CZ" b="1" dirty="0">
                <a:solidFill>
                  <a:schemeClr val="tx2"/>
                </a:solidFill>
                <a:latin typeface="Georgia" pitchFamily="18" charset="0"/>
              </a:rPr>
              <a:t>Elektřina z ropy</a:t>
            </a:r>
            <a:endParaRPr lang="en-US" dirty="0"/>
          </a:p>
        </p:txBody>
      </p:sp>
      <p:sp>
        <p:nvSpPr>
          <p:cNvPr id="3" name="Zástupný symbol pro obsah 2">
            <a:extLst>
              <a:ext uri="{FF2B5EF4-FFF2-40B4-BE49-F238E27FC236}">
                <a16:creationId xmlns:a16="http://schemas.microsoft.com/office/drawing/2014/main" id="{2886A207-9110-4650-9C96-64B30D9640F3}"/>
              </a:ext>
            </a:extLst>
          </p:cNvPr>
          <p:cNvSpPr>
            <a:spLocks noGrp="1"/>
          </p:cNvSpPr>
          <p:nvPr>
            <p:ph idx="1"/>
          </p:nvPr>
        </p:nvSpPr>
        <p:spPr/>
        <p:txBody>
          <a:bodyPr/>
          <a:lstStyle/>
          <a:p>
            <a:r>
              <a:rPr lang="cs-CZ" b="1" dirty="0">
                <a:latin typeface="Georgia" pitchFamily="18" charset="0"/>
              </a:rPr>
              <a:t>1973</a:t>
            </a:r>
            <a:r>
              <a:rPr lang="cs-CZ" dirty="0">
                <a:latin typeface="Georgia" pitchFamily="18" charset="0"/>
              </a:rPr>
              <a:t> – více než čtvrtina elektřiny na světě vyráběna spalováním ropy</a:t>
            </a:r>
          </a:p>
          <a:p>
            <a:endParaRPr lang="cs-CZ" dirty="0">
              <a:latin typeface="Georgia" pitchFamily="18" charset="0"/>
            </a:endParaRPr>
          </a:p>
          <a:p>
            <a:r>
              <a:rPr lang="cs-CZ" b="1" dirty="0">
                <a:latin typeface="Georgia" pitchFamily="18" charset="0"/>
              </a:rPr>
              <a:t>1985</a:t>
            </a:r>
            <a:r>
              <a:rPr lang="cs-CZ" dirty="0">
                <a:latin typeface="Georgia" pitchFamily="18" charset="0"/>
              </a:rPr>
              <a:t> – méně než desetina světové produkce elektřiny byla z ropy</a:t>
            </a:r>
          </a:p>
          <a:p>
            <a:endParaRPr lang="cs-CZ" dirty="0">
              <a:latin typeface="Georgia" pitchFamily="18" charset="0"/>
            </a:endParaRPr>
          </a:p>
          <a:p>
            <a:r>
              <a:rPr lang="cs-CZ" dirty="0">
                <a:latin typeface="Georgia" pitchFamily="18" charset="0"/>
              </a:rPr>
              <a:t>Náhrada: atom (Francie, Japonsko, Německo…), uhlí, zemní plyn</a:t>
            </a:r>
            <a:endParaRPr lang="en-US" dirty="0"/>
          </a:p>
          <a:p>
            <a:endParaRPr lang="en-US" dirty="0"/>
          </a:p>
        </p:txBody>
      </p:sp>
      <p:sp>
        <p:nvSpPr>
          <p:cNvPr id="4" name="Zástupný symbol pro číslo snímku 3">
            <a:extLst>
              <a:ext uri="{FF2B5EF4-FFF2-40B4-BE49-F238E27FC236}">
                <a16:creationId xmlns:a16="http://schemas.microsoft.com/office/drawing/2014/main" id="{4E912007-1BB3-447D-9FBA-F7414313C9FA}"/>
              </a:ext>
            </a:extLst>
          </p:cNvPr>
          <p:cNvSpPr>
            <a:spLocks noGrp="1"/>
          </p:cNvSpPr>
          <p:nvPr>
            <p:ph type="sldNum" sz="quarter" idx="12"/>
          </p:nvPr>
        </p:nvSpPr>
        <p:spPr/>
        <p:txBody>
          <a:bodyPr/>
          <a:lstStyle/>
          <a:p>
            <a:fld id="{20264769-77EF-4CD0-90DE-F7D7F2D423C4}" type="slidenum">
              <a:rPr lang="cs-CZ" smtClean="0"/>
              <a:pPr/>
              <a:t>86</a:t>
            </a:fld>
            <a:endParaRPr lang="cs-CZ"/>
          </a:p>
        </p:txBody>
      </p:sp>
    </p:spTree>
    <p:extLst>
      <p:ext uri="{BB962C8B-B14F-4D97-AF65-F5344CB8AC3E}">
        <p14:creationId xmlns:p14="http://schemas.microsoft.com/office/powerpoint/2010/main" val="1383863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a:xfrm>
            <a:off x="457200" y="2708920"/>
            <a:ext cx="8229600" cy="1872208"/>
          </a:xfrm>
        </p:spPr>
        <p:txBody>
          <a:bodyPr/>
          <a:lstStyle/>
          <a:p>
            <a:r>
              <a:rPr lang="cs-CZ" b="1" dirty="0">
                <a:solidFill>
                  <a:schemeClr val="tx2"/>
                </a:solidFill>
                <a:latin typeface="Georgia" pitchFamily="18" charset="0"/>
              </a:rPr>
              <a:t>Svět bez ropy?</a:t>
            </a:r>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09732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Rozumný krok</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sz="3600" dirty="0">
                <a:latin typeface="Georgia" pitchFamily="18" charset="0"/>
              </a:rPr>
              <a:t>EU vydává zhruba </a:t>
            </a:r>
            <a:r>
              <a:rPr lang="cs-CZ" sz="3600" b="1" dirty="0">
                <a:latin typeface="Georgia" pitchFamily="18" charset="0"/>
              </a:rPr>
              <a:t>400 miliard </a:t>
            </a:r>
            <a:r>
              <a:rPr lang="cs-CZ" sz="3600" dirty="0">
                <a:latin typeface="Georgia" pitchFamily="18" charset="0"/>
              </a:rPr>
              <a:t>euro</a:t>
            </a:r>
            <a:r>
              <a:rPr lang="cs-CZ" sz="3600" b="1" dirty="0">
                <a:latin typeface="Georgia" pitchFamily="18" charset="0"/>
              </a:rPr>
              <a:t> </a:t>
            </a:r>
            <a:r>
              <a:rPr lang="cs-CZ" sz="3600" dirty="0">
                <a:latin typeface="Georgia" pitchFamily="18" charset="0"/>
              </a:rPr>
              <a:t>ročně na dovoz ropy a plynu</a:t>
            </a:r>
          </a:p>
          <a:p>
            <a:endParaRPr lang="cs-CZ" sz="3600" dirty="0">
              <a:latin typeface="Georgia" pitchFamily="18" charset="0"/>
            </a:endParaRPr>
          </a:p>
          <a:p>
            <a:r>
              <a:rPr lang="cs-CZ" sz="3600" dirty="0">
                <a:latin typeface="Georgia" pitchFamily="18" charset="0"/>
              </a:rPr>
              <a:t>Nahradit tyto zdroje domácími – primárně obnovitelnými – dává ekonomický, sociální, bezpečnostní smysl</a:t>
            </a:r>
            <a:endParaRPr lang="cs-CZ" dirty="0">
              <a:latin typeface="Georgia" pitchFamily="18" charset="0"/>
            </a:endParaRP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51360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A7CBFB-E907-45E5-8925-5131E712F62F}"/>
              </a:ext>
            </a:extLst>
          </p:cNvPr>
          <p:cNvSpPr>
            <a:spLocks noGrp="1"/>
          </p:cNvSpPr>
          <p:nvPr>
            <p:ph type="title"/>
          </p:nvPr>
        </p:nvSpPr>
        <p:spPr/>
        <p:txBody>
          <a:bodyPr/>
          <a:lstStyle/>
          <a:p>
            <a:r>
              <a:rPr lang="cs-CZ" b="1" dirty="0">
                <a:solidFill>
                  <a:schemeClr val="tx2"/>
                </a:solidFill>
                <a:latin typeface="Georgia" pitchFamily="18" charset="0"/>
              </a:rPr>
              <a:t>Ropní rentiéři</a:t>
            </a:r>
            <a:endParaRPr lang="en-US" dirty="0"/>
          </a:p>
        </p:txBody>
      </p:sp>
      <p:sp>
        <p:nvSpPr>
          <p:cNvPr id="5" name="Zástupný obsah 4">
            <a:extLst>
              <a:ext uri="{FF2B5EF4-FFF2-40B4-BE49-F238E27FC236}">
                <a16:creationId xmlns:a16="http://schemas.microsoft.com/office/drawing/2014/main" id="{3D25387F-805A-4333-9664-6CB485840716}"/>
              </a:ext>
            </a:extLst>
          </p:cNvPr>
          <p:cNvSpPr>
            <a:spLocks noGrp="1"/>
          </p:cNvSpPr>
          <p:nvPr>
            <p:ph sz="half" idx="1"/>
          </p:nvPr>
        </p:nvSpPr>
        <p:spPr/>
        <p:txBody>
          <a:bodyPr>
            <a:noAutofit/>
          </a:bodyPr>
          <a:lstStyle/>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Irák</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Libye</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a:effectLst/>
                <a:latin typeface="Georgia" panose="02040502050405020303" pitchFamily="18" charset="0"/>
                <a:ea typeface="Calibri" panose="020F0502020204030204" pitchFamily="34" charset="0"/>
                <a:cs typeface="Times New Roman" panose="02020603050405020304" pitchFamily="18" charset="0"/>
              </a:rPr>
              <a:t>Venezuela</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Alžírsko</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Brunej</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Jižní</a:t>
            </a:r>
            <a:r>
              <a:rPr lang="en-US" sz="2400" dirty="0">
                <a:effectLst/>
                <a:latin typeface="Georgia" panose="02040502050405020303" pitchFamily="18" charset="0"/>
                <a:ea typeface="Calibri" panose="020F0502020204030204" pitchFamily="34" charset="0"/>
                <a:cs typeface="Times New Roman" panose="02020603050405020304" pitchFamily="18" charset="0"/>
              </a:rPr>
              <a:t> </a:t>
            </a:r>
            <a:r>
              <a:rPr lang="en-US" sz="2400" dirty="0" err="1">
                <a:effectLst/>
                <a:latin typeface="Georgia" panose="02040502050405020303" pitchFamily="18" charset="0"/>
                <a:ea typeface="Calibri" panose="020F0502020204030204" pitchFamily="34" charset="0"/>
                <a:cs typeface="Times New Roman" panose="02020603050405020304" pitchFamily="18" charset="0"/>
              </a:rPr>
              <a:t>Súdán</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Kuvajt</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Ázerbajdžán</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Katar</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Nigérie</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7" name="Zástupný obsah 6">
            <a:extLst>
              <a:ext uri="{FF2B5EF4-FFF2-40B4-BE49-F238E27FC236}">
                <a16:creationId xmlns:a16="http://schemas.microsoft.com/office/drawing/2014/main" id="{EE8DFF5B-DF4B-4163-A9E8-221A04B2B236}"/>
              </a:ext>
            </a:extLst>
          </p:cNvPr>
          <p:cNvSpPr>
            <a:spLocks noGrp="1"/>
          </p:cNvSpPr>
          <p:nvPr>
            <p:ph sz="half" idx="2"/>
          </p:nvPr>
        </p:nvSpPr>
        <p:spPr/>
        <p:txBody>
          <a:bodyPr>
            <a:normAutofit/>
          </a:bodyPr>
          <a:lstStyle/>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Saúdská</a:t>
            </a:r>
            <a:r>
              <a:rPr lang="en-US" sz="2400" dirty="0">
                <a:effectLst/>
                <a:latin typeface="Georgia" panose="02040502050405020303" pitchFamily="18" charset="0"/>
                <a:ea typeface="Calibri" panose="020F0502020204030204" pitchFamily="34" charset="0"/>
                <a:cs typeface="Times New Roman" panose="02020603050405020304" pitchFamily="18" charset="0"/>
              </a:rPr>
              <a:t> </a:t>
            </a:r>
            <a:r>
              <a:rPr lang="en-US" sz="2400" dirty="0" err="1">
                <a:effectLst/>
                <a:latin typeface="Georgia" panose="02040502050405020303" pitchFamily="18" charset="0"/>
                <a:ea typeface="Calibri" panose="020F0502020204030204" pitchFamily="34" charset="0"/>
                <a:cs typeface="Times New Roman" panose="02020603050405020304" pitchFamily="18" charset="0"/>
              </a:rPr>
              <a:t>Arábie</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Omán</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Rusko</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Kazachstán</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Írán</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Kolumbie</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Norsko</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Spojené</a:t>
            </a:r>
            <a:r>
              <a:rPr lang="en-US" sz="2400" dirty="0">
                <a:effectLst/>
                <a:latin typeface="Georgia" panose="02040502050405020303" pitchFamily="18" charset="0"/>
                <a:ea typeface="Calibri" panose="020F0502020204030204" pitchFamily="34" charset="0"/>
                <a:cs typeface="Times New Roman" panose="02020603050405020304" pitchFamily="18" charset="0"/>
              </a:rPr>
              <a:t> </a:t>
            </a:r>
            <a:r>
              <a:rPr lang="en-US" sz="2400" dirty="0" err="1">
                <a:effectLst/>
                <a:latin typeface="Georgia" panose="02040502050405020303" pitchFamily="18" charset="0"/>
                <a:ea typeface="Calibri" panose="020F0502020204030204" pitchFamily="34" charset="0"/>
                <a:cs typeface="Times New Roman" panose="02020603050405020304" pitchFamily="18" charset="0"/>
              </a:rPr>
              <a:t>arabské</a:t>
            </a:r>
            <a:r>
              <a:rPr lang="en-US" sz="2400" dirty="0">
                <a:effectLst/>
                <a:latin typeface="Georgia" panose="02040502050405020303" pitchFamily="18" charset="0"/>
                <a:ea typeface="Calibri" panose="020F0502020204030204" pitchFamily="34" charset="0"/>
                <a:cs typeface="Times New Roman" panose="02020603050405020304" pitchFamily="18" charset="0"/>
              </a:rPr>
              <a:t> </a:t>
            </a:r>
            <a:r>
              <a:rPr lang="en-US" sz="2400" dirty="0" err="1">
                <a:effectLst/>
                <a:latin typeface="Georgia" panose="02040502050405020303" pitchFamily="18" charset="0"/>
                <a:ea typeface="Calibri" panose="020F0502020204030204" pitchFamily="34" charset="0"/>
                <a:cs typeface="Times New Roman" panose="02020603050405020304" pitchFamily="18" charset="0"/>
              </a:rPr>
              <a:t>emiráty</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Bahrajn</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2400" dirty="0" err="1">
                <a:effectLst/>
                <a:latin typeface="Georgia" panose="02040502050405020303" pitchFamily="18" charset="0"/>
                <a:ea typeface="Calibri" panose="020F0502020204030204" pitchFamily="34" charset="0"/>
                <a:cs typeface="Times New Roman" panose="02020603050405020304" pitchFamily="18" charset="0"/>
              </a:rPr>
              <a:t>Bolívie</a:t>
            </a:r>
            <a:endParaRPr lang="cs-CZ" sz="2400" dirty="0">
              <a:effectLst/>
              <a:latin typeface="Georgia" panose="02040502050405020303" pitchFamily="18" charset="0"/>
              <a:ea typeface="Calibri" panose="020F0502020204030204" pitchFamily="34" charset="0"/>
              <a:cs typeface="Times New Roman" panose="02020603050405020304" pitchFamily="18" charset="0"/>
            </a:endParaRPr>
          </a:p>
          <a:p>
            <a:endParaRPr lang="cs-CZ" dirty="0"/>
          </a:p>
        </p:txBody>
      </p:sp>
      <p:sp>
        <p:nvSpPr>
          <p:cNvPr id="4" name="Zástupný symbol pro číslo snímku 3">
            <a:extLst>
              <a:ext uri="{FF2B5EF4-FFF2-40B4-BE49-F238E27FC236}">
                <a16:creationId xmlns:a16="http://schemas.microsoft.com/office/drawing/2014/main" id="{0E241800-89B0-4A57-9C85-161B3261C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1519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err="1">
                <a:solidFill>
                  <a:schemeClr val="tx2"/>
                </a:solidFill>
                <a:latin typeface="Georgia" pitchFamily="18" charset="0"/>
              </a:rPr>
              <a:t>Beware</a:t>
            </a:r>
            <a:r>
              <a:rPr lang="cs-CZ" b="1" dirty="0">
                <a:solidFill>
                  <a:schemeClr val="tx2"/>
                </a:solidFill>
                <a:latin typeface="Georgia" pitchFamily="18" charset="0"/>
              </a:rPr>
              <a:t> </a:t>
            </a:r>
            <a:r>
              <a:rPr lang="cs-CZ" b="1" dirty="0" err="1">
                <a:solidFill>
                  <a:schemeClr val="tx2"/>
                </a:solidFill>
                <a:latin typeface="Georgia" pitchFamily="18" charset="0"/>
              </a:rPr>
              <a:t>of</a:t>
            </a:r>
            <a:r>
              <a:rPr lang="cs-CZ" b="1" dirty="0">
                <a:solidFill>
                  <a:schemeClr val="tx2"/>
                </a:solidFill>
                <a:latin typeface="Georgia" pitchFamily="18" charset="0"/>
              </a:rPr>
              <a:t> </a:t>
            </a:r>
            <a:r>
              <a:rPr lang="cs-CZ" b="1" dirty="0" err="1">
                <a:solidFill>
                  <a:schemeClr val="tx2"/>
                </a:solidFill>
                <a:latin typeface="Georgia" pitchFamily="18" charset="0"/>
              </a:rPr>
              <a:t>peaks</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dirty="0">
                <a:latin typeface="Georgia" pitchFamily="18" charset="0"/>
              </a:rPr>
              <a:t>Než začneme: v geologii nikdy dopředu nevíte, kolik zásob nakonec vytěžíte.</a:t>
            </a:r>
          </a:p>
          <a:p>
            <a:endParaRPr lang="cs-CZ" dirty="0">
              <a:latin typeface="Georgia" pitchFamily="18" charset="0"/>
            </a:endParaRPr>
          </a:p>
          <a:p>
            <a:r>
              <a:rPr lang="cs-CZ" dirty="0">
                <a:latin typeface="Georgia" pitchFamily="18" charset="0"/>
              </a:rPr>
              <a:t>A také můžete zjistit, že Vaše jistoty jsou ze dne na den pryč.</a:t>
            </a:r>
          </a:p>
          <a:p>
            <a:endParaRPr lang="cs-CZ" dirty="0">
              <a:latin typeface="Georgia" pitchFamily="18" charset="0"/>
            </a:endParaRPr>
          </a:p>
          <a:p>
            <a:r>
              <a:rPr lang="cs-CZ" dirty="0">
                <a:latin typeface="Georgia" pitchFamily="18" charset="0"/>
              </a:rPr>
              <a:t>Například „</a:t>
            </a:r>
            <a:r>
              <a:rPr lang="cs-CZ" dirty="0" err="1">
                <a:latin typeface="Georgia" pitchFamily="18" charset="0"/>
              </a:rPr>
              <a:t>Peak</a:t>
            </a:r>
            <a:r>
              <a:rPr lang="cs-CZ" dirty="0">
                <a:latin typeface="Georgia" pitchFamily="18" charset="0"/>
              </a:rPr>
              <a:t> </a:t>
            </a:r>
            <a:r>
              <a:rPr lang="cs-CZ" dirty="0" err="1">
                <a:latin typeface="Georgia" pitchFamily="18" charset="0"/>
              </a:rPr>
              <a:t>Oil</a:t>
            </a:r>
            <a:r>
              <a:rPr lang="cs-CZ" dirty="0">
                <a:latin typeface="Georgia" pitchFamily="18" charset="0"/>
              </a:rPr>
              <a:t>“</a:t>
            </a:r>
          </a:p>
          <a:p>
            <a:endParaRPr lang="cs-CZ" dirty="0">
              <a:latin typeface="Georgia" pitchFamily="18" charset="0"/>
            </a:endParaRPr>
          </a:p>
          <a:p>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fld id="{20264769-77EF-4CD0-90DE-F7D7F2D423C4}" type="slidenum">
              <a:rPr lang="cs-CZ" smtClean="0"/>
              <a:pPr/>
              <a:t>9</a:t>
            </a:fld>
            <a:endParaRPr lang="cs-CZ"/>
          </a:p>
        </p:txBody>
      </p:sp>
    </p:spTree>
    <p:extLst>
      <p:ext uri="{BB962C8B-B14F-4D97-AF65-F5344CB8AC3E}">
        <p14:creationId xmlns:p14="http://schemas.microsoft.com/office/powerpoint/2010/main" val="38486149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0F4A8EC-7332-4DE1-8C45-3EE230B5FA48}"/>
              </a:ext>
            </a:extLst>
          </p:cNvPr>
          <p:cNvSpPr>
            <a:spLocks noGrp="1"/>
          </p:cNvSpPr>
          <p:nvPr>
            <p:ph type="title"/>
          </p:nvPr>
        </p:nvSpPr>
        <p:spPr/>
        <p:txBody>
          <a:bodyPr/>
          <a:lstStyle/>
          <a:p>
            <a:r>
              <a:rPr lang="cs-CZ" b="1" dirty="0">
                <a:solidFill>
                  <a:schemeClr val="tx2"/>
                </a:solidFill>
                <a:latin typeface="Georgia" pitchFamily="18" charset="0"/>
              </a:rPr>
              <a:t>Alžírsko, Venezuela, ??? </a:t>
            </a:r>
            <a:endParaRPr lang="en-US" dirty="0"/>
          </a:p>
        </p:txBody>
      </p:sp>
      <p:sp>
        <p:nvSpPr>
          <p:cNvPr id="3" name="Zástupný symbol pro obsah 2">
            <a:extLst>
              <a:ext uri="{FF2B5EF4-FFF2-40B4-BE49-F238E27FC236}">
                <a16:creationId xmlns:a16="http://schemas.microsoft.com/office/drawing/2014/main" id="{E5B84446-4988-4875-B20B-0CD7B80A3FB0}"/>
              </a:ext>
            </a:extLst>
          </p:cNvPr>
          <p:cNvSpPr>
            <a:spLocks noGrp="1"/>
          </p:cNvSpPr>
          <p:nvPr>
            <p:ph idx="1"/>
          </p:nvPr>
        </p:nvSpPr>
        <p:spPr/>
        <p:txBody>
          <a:bodyPr>
            <a:normAutofit/>
          </a:bodyPr>
          <a:lstStyle/>
          <a:p>
            <a:r>
              <a:rPr lang="cs-CZ" sz="3600" dirty="0">
                <a:latin typeface="Georgia" pitchFamily="18" charset="0"/>
              </a:rPr>
              <a:t>Posledních 50 let bylo tématem světové politiky možné omezení/zastavení dodávek ropy</a:t>
            </a:r>
          </a:p>
          <a:p>
            <a:r>
              <a:rPr lang="cs-CZ" sz="3600" dirty="0">
                <a:latin typeface="Georgia" pitchFamily="18" charset="0"/>
              </a:rPr>
              <a:t>Nikdo nepočítal s tím, že by zmizela poptávka</a:t>
            </a:r>
          </a:p>
          <a:p>
            <a:r>
              <a:rPr lang="cs-CZ" sz="3600" dirty="0">
                <a:latin typeface="Georgia" pitchFamily="18" charset="0"/>
              </a:rPr>
              <a:t>Důležité teď bude, jak dlouho potrvá ekonomická recese/stagnace</a:t>
            </a:r>
            <a:endParaRPr lang="en-US" dirty="0"/>
          </a:p>
        </p:txBody>
      </p:sp>
      <p:sp>
        <p:nvSpPr>
          <p:cNvPr id="4" name="Zástupný symbol pro číslo snímku 3">
            <a:extLst>
              <a:ext uri="{FF2B5EF4-FFF2-40B4-BE49-F238E27FC236}">
                <a16:creationId xmlns:a16="http://schemas.microsoft.com/office/drawing/2014/main" id="{C9AD6565-8082-4556-994A-53F23BDF6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264769-77EF-4CD0-90DE-F7D7F2D423C4}" type="slidenum">
              <a:rPr kumimoji="0" lang="cs-CZ"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cs-CZ"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54951063"/>
      </p:ext>
    </p:extLst>
  </p:cSld>
  <p:clrMapOvr>
    <a:masterClrMapping/>
  </p:clrMapOvr>
</p:sld>
</file>

<file path=ppt/theme/theme1.xml><?xml version="1.0" encoding="utf-8"?>
<a:theme xmlns:a="http://schemas.openxmlformats.org/drawingml/2006/main" name="Motiv sady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I_Power_point_1600x1200px_ENG_facelift_v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_Uni_Nadp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4-3-eng.pptx" id="{9D885813-E881-45B9-8387-D91A95DC9150}" vid="{37515832-09B2-4BCF-A760-E1DA732F9301}"/>
    </a:ext>
  </a:extLst>
</a:theme>
</file>

<file path=ppt/theme/theme3.xml><?xml version="1.0" encoding="utf-8"?>
<a:theme xmlns:a="http://schemas.openxmlformats.org/drawingml/2006/main" name="1_Motiv sady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tiv sady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otiv sady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1918</TotalTime>
  <Words>2083</Words>
  <Application>Microsoft Office PowerPoint</Application>
  <PresentationFormat>Předvádění na obrazovce (4:3)</PresentationFormat>
  <Paragraphs>544</Paragraphs>
  <Slides>90</Slides>
  <Notes>2</Notes>
  <HiddenSlides>0</HiddenSlides>
  <MMClips>0</MMClips>
  <ScaleCrop>false</ScaleCrop>
  <HeadingPairs>
    <vt:vector size="6" baseType="variant">
      <vt:variant>
        <vt:lpstr>Použitá písma</vt:lpstr>
      </vt:variant>
      <vt:variant>
        <vt:i4>7</vt:i4>
      </vt:variant>
      <vt:variant>
        <vt:lpstr>Motiv</vt:lpstr>
      </vt:variant>
      <vt:variant>
        <vt:i4>3</vt:i4>
      </vt:variant>
      <vt:variant>
        <vt:lpstr>Nadpisy snímků</vt:lpstr>
      </vt:variant>
      <vt:variant>
        <vt:i4>90</vt:i4>
      </vt:variant>
    </vt:vector>
  </HeadingPairs>
  <TitlesOfParts>
    <vt:vector size="100" baseType="lpstr">
      <vt:lpstr>Arial</vt:lpstr>
      <vt:lpstr>Arial CE</vt:lpstr>
      <vt:lpstr>Calibri</vt:lpstr>
      <vt:lpstr>Geneva</vt:lpstr>
      <vt:lpstr>Georgia</vt:lpstr>
      <vt:lpstr>Times New Roman</vt:lpstr>
      <vt:lpstr>Wingdings</vt:lpstr>
      <vt:lpstr>Motiv sady Office</vt:lpstr>
      <vt:lpstr>UNI_Power_point_1600x1200px_ENG_facelift_v5</vt:lpstr>
      <vt:lpstr>1_Motiv sady Office</vt:lpstr>
      <vt:lpstr>Energetická bezpečnost: ropa</vt:lpstr>
      <vt:lpstr>Zvláštní hlášení</vt:lpstr>
      <vt:lpstr>Prezentace aplikace PowerPoint</vt:lpstr>
      <vt:lpstr>Historická chvíle</vt:lpstr>
      <vt:lpstr>Prezentace aplikace PowerPoint</vt:lpstr>
      <vt:lpstr>Dlouhá válka</vt:lpstr>
      <vt:lpstr>Prezentace aplikace PowerPoint</vt:lpstr>
      <vt:lpstr>Úvodem: opatrnost je na místě</vt:lpstr>
      <vt:lpstr>Beware of peaks</vt:lpstr>
      <vt:lpstr>Peak Oil</vt:lpstr>
      <vt:lpstr>Prezentace aplikace PowerPoint</vt:lpstr>
      <vt:lpstr>Peak Oil, prvních 50 let</vt:lpstr>
      <vt:lpstr>Prezentace aplikace PowerPoint</vt:lpstr>
      <vt:lpstr>Prezentace aplikace PowerPoint</vt:lpstr>
      <vt:lpstr>Jenže…</vt:lpstr>
      <vt:lpstr>Peak Oil se odkládá</vt:lpstr>
      <vt:lpstr>Souboj o prvenství</vt:lpstr>
      <vt:lpstr>Ty krásné časy</vt:lpstr>
      <vt:lpstr>Business as usual</vt:lpstr>
      <vt:lpstr>Prezentace aplikace PowerPoint</vt:lpstr>
      <vt:lpstr>Svět ropy, 2019-2021</vt:lpstr>
      <vt:lpstr>Annus mirabilis</vt:lpstr>
      <vt:lpstr>Druhý ropný šok, 1979</vt:lpstr>
      <vt:lpstr>Prezentace aplikace PowerPoint</vt:lpstr>
      <vt:lpstr>Žádný šok v roce 2019</vt:lpstr>
      <vt:lpstr>Družba bez ropy</vt:lpstr>
      <vt:lpstr>Prezentace aplikace PowerPoint</vt:lpstr>
      <vt:lpstr>6 procent</vt:lpstr>
      <vt:lpstr>Coda</vt:lpstr>
      <vt:lpstr>Saúdská Arábie</vt:lpstr>
      <vt:lpstr>Prezentace aplikace PowerPoint</vt:lpstr>
      <vt:lpstr>Prezentace aplikace PowerPoint</vt:lpstr>
      <vt:lpstr>Prezentace aplikace PowerPoint</vt:lpstr>
      <vt:lpstr>Prezentace aplikace PowerPoint</vt:lpstr>
      <vt:lpstr>Prezentace aplikace PowerPoint</vt:lpstr>
      <vt:lpstr>What crisis?</vt:lpstr>
      <vt:lpstr>Stačí procento</vt:lpstr>
      <vt:lpstr>Pondělí 9. března 2020</vt:lpstr>
      <vt:lpstr>OPEC+</vt:lpstr>
      <vt:lpstr>Mohammed bin Salman</vt:lpstr>
      <vt:lpstr>MbS</vt:lpstr>
      <vt:lpstr>Vladimir Putin</vt:lpstr>
      <vt:lpstr>VVP</vt:lpstr>
      <vt:lpstr>Co se stalo v březnu 2020?</vt:lpstr>
      <vt:lpstr>Proč se to stalo?</vt:lpstr>
      <vt:lpstr>Špatný čas na válku</vt:lpstr>
      <vt:lpstr>Špatný čas na válku</vt:lpstr>
      <vt:lpstr>Špatný čas na válku</vt:lpstr>
      <vt:lpstr>Špatný čas na válku</vt:lpstr>
      <vt:lpstr>Špatný čas na válku</vt:lpstr>
      <vt:lpstr>Silná slova</vt:lpstr>
      <vt:lpstr>Realita</vt:lpstr>
      <vt:lpstr>OPEC ++</vt:lpstr>
      <vt:lpstr>Prezentace aplikace PowerPoint</vt:lpstr>
      <vt:lpstr>Ropa za mínus 40 dolarů</vt:lpstr>
      <vt:lpstr>Propad poptávky</vt:lpstr>
      <vt:lpstr>Prezentace aplikace PowerPoint</vt:lpstr>
      <vt:lpstr>Výhled</vt:lpstr>
      <vt:lpstr>P-P-P</vt:lpstr>
      <vt:lpstr>Petra + oleum</vt:lpstr>
      <vt:lpstr>Tři zlomové technologie</vt:lpstr>
      <vt:lpstr>Pozor na čísla</vt:lpstr>
      <vt:lpstr>Prezentace aplikace PowerPoint</vt:lpstr>
      <vt:lpstr>Resource ≠ Reserve</vt:lpstr>
      <vt:lpstr>3P</vt:lpstr>
      <vt:lpstr>Proč lhát?</vt:lpstr>
      <vt:lpstr>Prezentace aplikace PowerPoint</vt:lpstr>
      <vt:lpstr>Shell 2004</vt:lpstr>
      <vt:lpstr>Prezentace aplikace PowerPoint</vt:lpstr>
      <vt:lpstr>Prezentace aplikace PowerPoint</vt:lpstr>
      <vt:lpstr>Prezentace aplikace PowerPoint</vt:lpstr>
      <vt:lpstr>Kuvajt 2006-2007</vt:lpstr>
      <vt:lpstr>Globální přehled</vt:lpstr>
      <vt:lpstr>Světová produkce (2018)</vt:lpstr>
      <vt:lpstr>Velká trojka</vt:lpstr>
      <vt:lpstr>Největší konzumenti (2018)</vt:lpstr>
      <vt:lpstr>Prezentace aplikace PowerPoint</vt:lpstr>
      <vt:lpstr>Ropné šoky</vt:lpstr>
      <vt:lpstr>Ropný šok 1973</vt:lpstr>
      <vt:lpstr>Prezentace aplikace PowerPoint</vt:lpstr>
      <vt:lpstr>Prezentace aplikace PowerPoint</vt:lpstr>
      <vt:lpstr>Ropný šok 1979</vt:lpstr>
      <vt:lpstr>Prezentace aplikace PowerPoint</vt:lpstr>
      <vt:lpstr>Poražení: ropa, OPEC</vt:lpstr>
      <vt:lpstr>Prezentace aplikace PowerPoint</vt:lpstr>
      <vt:lpstr>Elektřina z ropy</vt:lpstr>
      <vt:lpstr>Svět bez ropy?</vt:lpstr>
      <vt:lpstr>Rozumný krok</vt:lpstr>
      <vt:lpstr>Ropní rentiéři</vt:lpstr>
      <vt:lpstr>Alžírsko, Venezuela,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Energetická bezpečnost: proč právě teď?</dc:title>
  <dc:creator>X Y</dc:creator>
  <cp:lastModifiedBy>Knapek, Jaroslav</cp:lastModifiedBy>
  <cp:revision>141</cp:revision>
  <dcterms:modified xsi:type="dcterms:W3CDTF">2022-09-26T06:30:25Z</dcterms:modified>
</cp:coreProperties>
</file>